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6" r:id="rId2"/>
    <p:sldId id="257" r:id="rId3"/>
    <p:sldId id="259" r:id="rId4"/>
    <p:sldId id="260" r:id="rId5"/>
  </p:sldIdLst>
  <p:sldSz cx="6858000" cy="9906000" type="A4"/>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B67"/>
    <a:srgbClr val="009933"/>
    <a:srgbClr val="EA5A0B"/>
    <a:srgbClr val="0066CB"/>
    <a:srgbClr val="FFFFFF"/>
    <a:srgbClr val="006633"/>
    <a:srgbClr val="009934"/>
    <a:srgbClr val="3071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p:scale>
          <a:sx n="95" d="100"/>
          <a:sy n="95" d="100"/>
        </p:scale>
        <p:origin x="201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B859788D-5924-4665-95C7-3846B2B147BA}" type="datetimeFigureOut">
              <a:rPr lang="en-AU" smtClean="0"/>
              <a:t>20/11/2021</a:t>
            </a:fld>
            <a:endParaRPr lang="en-AU"/>
          </a:p>
        </p:txBody>
      </p:sp>
      <p:sp>
        <p:nvSpPr>
          <p:cNvPr id="4" name="Slide Image Placeholder 3"/>
          <p:cNvSpPr>
            <a:spLocks noGrp="1" noRot="1" noChangeAspect="1"/>
          </p:cNvSpPr>
          <p:nvPr>
            <p:ph type="sldImg" idx="2"/>
          </p:nvPr>
        </p:nvSpPr>
        <p:spPr>
          <a:xfrm>
            <a:off x="2535238" y="1200150"/>
            <a:ext cx="2244725" cy="324008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1F8298E3-4238-4624-8C1D-9EEB3DA19571}" type="slidenum">
              <a:rPr lang="en-AU" smtClean="0"/>
              <a:t>‹#›</a:t>
            </a:fld>
            <a:endParaRPr lang="en-AU"/>
          </a:p>
        </p:txBody>
      </p:sp>
    </p:spTree>
    <p:extLst>
      <p:ext uri="{BB962C8B-B14F-4D97-AF65-F5344CB8AC3E}">
        <p14:creationId xmlns:p14="http://schemas.microsoft.com/office/powerpoint/2010/main" val="372138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985DD5-52B6-4E4B-84B2-F28C913B8D1B}" type="datetime1">
              <a:rPr lang="en-AU" smtClean="0"/>
              <a:t>20/11/2021</a:t>
            </a:fld>
            <a:endParaRPr lang="en-AU"/>
          </a:p>
        </p:txBody>
      </p:sp>
      <p:sp>
        <p:nvSpPr>
          <p:cNvPr id="5" name="Footer Placeholder 4"/>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69732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629CF8-E932-4606-AC28-66D509D8DFE4}" type="datetime1">
              <a:rPr lang="en-AU" smtClean="0"/>
              <a:t>20/11/2021</a:t>
            </a:fld>
            <a:endParaRPr lang="en-AU"/>
          </a:p>
        </p:txBody>
      </p:sp>
      <p:sp>
        <p:nvSpPr>
          <p:cNvPr id="5" name="Footer Placeholder 4"/>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3685685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99405-09F6-41DE-B968-B392DA1F059B}" type="datetime1">
              <a:rPr lang="en-AU" smtClean="0"/>
              <a:t>20/11/2021</a:t>
            </a:fld>
            <a:endParaRPr lang="en-AU"/>
          </a:p>
        </p:txBody>
      </p:sp>
      <p:sp>
        <p:nvSpPr>
          <p:cNvPr id="5" name="Footer Placeholder 4"/>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18798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E4066A-0D38-4ECE-AE23-459372A600AC}" type="datetime1">
              <a:rPr lang="en-AU" smtClean="0"/>
              <a:t>20/11/2021</a:t>
            </a:fld>
            <a:endParaRPr lang="en-AU"/>
          </a:p>
        </p:txBody>
      </p:sp>
      <p:sp>
        <p:nvSpPr>
          <p:cNvPr id="5" name="Footer Placeholder 4"/>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30848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7806E6-4328-4D59-9BD6-9ECA08A55A85}" type="datetime1">
              <a:rPr lang="en-AU" smtClean="0"/>
              <a:t>20/11/2021</a:t>
            </a:fld>
            <a:endParaRPr lang="en-AU"/>
          </a:p>
        </p:txBody>
      </p:sp>
      <p:sp>
        <p:nvSpPr>
          <p:cNvPr id="5" name="Footer Placeholder 4"/>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98786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A20324-8F68-4695-B526-D9A0095C5A3C}" type="datetime1">
              <a:rPr lang="en-AU" smtClean="0"/>
              <a:t>20/11/2021</a:t>
            </a:fld>
            <a:endParaRPr lang="en-AU"/>
          </a:p>
        </p:txBody>
      </p:sp>
      <p:sp>
        <p:nvSpPr>
          <p:cNvPr id="6" name="Footer Placeholder 5"/>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7" name="Slide Number Placeholder 6"/>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20207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85C8B1-F6D8-4619-803A-FD4F65A1B0E8}" type="datetime1">
              <a:rPr lang="en-AU" smtClean="0"/>
              <a:t>20/11/2021</a:t>
            </a:fld>
            <a:endParaRPr lang="en-AU"/>
          </a:p>
        </p:txBody>
      </p:sp>
      <p:sp>
        <p:nvSpPr>
          <p:cNvPr id="8" name="Footer Placeholder 7"/>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9" name="Slide Number Placeholder 8"/>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5979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FBC2CE-A951-4B48-A634-6988045FFC37}" type="datetime1">
              <a:rPr lang="en-AU" smtClean="0"/>
              <a:t>20/11/2021</a:t>
            </a:fld>
            <a:endParaRPr lang="en-AU"/>
          </a:p>
        </p:txBody>
      </p:sp>
      <p:sp>
        <p:nvSpPr>
          <p:cNvPr id="4" name="Footer Placeholder 3"/>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5" name="Slide Number Placeholder 4"/>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00045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AD727-0558-4F07-A1AB-0BFE65E3A610}" type="datetime1">
              <a:rPr lang="en-AU" smtClean="0"/>
              <a:t>20/11/2021</a:t>
            </a:fld>
            <a:endParaRPr lang="en-AU"/>
          </a:p>
        </p:txBody>
      </p:sp>
      <p:sp>
        <p:nvSpPr>
          <p:cNvPr id="3" name="Footer Placeholder 2"/>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4" name="Slide Number Placeholder 3"/>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48128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3330DC4-48E8-4626-9172-B2E7B3172814}" type="datetime1">
              <a:rPr lang="en-AU" smtClean="0"/>
              <a:t>20/11/2021</a:t>
            </a:fld>
            <a:endParaRPr lang="en-AU"/>
          </a:p>
        </p:txBody>
      </p:sp>
      <p:sp>
        <p:nvSpPr>
          <p:cNvPr id="6" name="Footer Placeholder 5"/>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7" name="Slide Number Placeholder 6"/>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223075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FF21EE-3E11-4C3C-B204-7C1D254E639F}" type="datetime1">
              <a:rPr lang="en-AU" smtClean="0"/>
              <a:t>20/11/2021</a:t>
            </a:fld>
            <a:endParaRPr lang="en-AU"/>
          </a:p>
        </p:txBody>
      </p:sp>
      <p:sp>
        <p:nvSpPr>
          <p:cNvPr id="6" name="Footer Placeholder 5"/>
          <p:cNvSpPr>
            <a:spLocks noGrp="1"/>
          </p:cNvSpPr>
          <p:nvPr>
            <p:ph type="ftr" sz="quarter" idx="11"/>
          </p:nvPr>
        </p:nvSpPr>
        <p:spPr/>
        <p:txBody>
          <a:bodyPr/>
          <a:lstStyle/>
          <a:p>
            <a:r>
              <a:rPr lang="en-US"/>
              <a:t>Originally Produced by Keep Britain Tidy, The Pier, Wigan, WN3 4EX. T: 01942 612614  Registered charity no. 1071737. www.eco-schools.org.uk.  </a:t>
            </a:r>
            <a:endParaRPr lang="en-AU"/>
          </a:p>
        </p:txBody>
      </p:sp>
      <p:sp>
        <p:nvSpPr>
          <p:cNvPr id="7" name="Slide Number Placeholder 6"/>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35851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EBD350E-3EE5-4C50-9E5A-A1F3CB468A4D}" type="datetime1">
              <a:rPr lang="en-AU" smtClean="0"/>
              <a:t>20/11/2021</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Originally Produced by Keep Britain Tidy, The Pier, Wigan, WN3 4EX. T: 01942 612614  Registered charity no. 1071737. www.eco-schools.org.uk.  </a:t>
            </a:r>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41A510-031F-4534-A505-28E9065762EF}" type="slidenum">
              <a:rPr lang="en-AU" smtClean="0"/>
              <a:t>‹#›</a:t>
            </a:fld>
            <a:endParaRPr lang="en-AU"/>
          </a:p>
        </p:txBody>
      </p:sp>
    </p:spTree>
    <p:extLst>
      <p:ext uri="{BB962C8B-B14F-4D97-AF65-F5344CB8AC3E}">
        <p14:creationId xmlns:p14="http://schemas.microsoft.com/office/powerpoint/2010/main" val="19105809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 rectangle&#10;&#10;Description automatically generated">
            <a:extLst>
              <a:ext uri="{FF2B5EF4-FFF2-40B4-BE49-F238E27FC236}">
                <a16:creationId xmlns:a16="http://schemas.microsoft.com/office/drawing/2014/main" id="{C2271018-2736-44F6-972C-DA22A5988C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488"/>
            <a:ext cx="6858000" cy="1335651"/>
          </a:xfrm>
          <a:prstGeom prst="rect">
            <a:avLst/>
          </a:prstGeom>
        </p:spPr>
      </p:pic>
      <p:sp>
        <p:nvSpPr>
          <p:cNvPr id="7" name="Rectangle: Rounded Corners 6">
            <a:extLst>
              <a:ext uri="{FF2B5EF4-FFF2-40B4-BE49-F238E27FC236}">
                <a16:creationId xmlns:a16="http://schemas.microsoft.com/office/drawing/2014/main" id="{C9055AA4-BACB-48A8-AFCC-3672394C360B}"/>
              </a:ext>
            </a:extLst>
          </p:cNvPr>
          <p:cNvSpPr/>
          <p:nvPr/>
        </p:nvSpPr>
        <p:spPr>
          <a:xfrm>
            <a:off x="-142492" y="2751897"/>
            <a:ext cx="4827226"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3" name="Subtitle 2">
            <a:extLst>
              <a:ext uri="{FF2B5EF4-FFF2-40B4-BE49-F238E27FC236}">
                <a16:creationId xmlns:a16="http://schemas.microsoft.com/office/drawing/2014/main" id="{F414E2C3-15E5-4E9F-9583-3CDFB853ADF1}"/>
              </a:ext>
            </a:extLst>
          </p:cNvPr>
          <p:cNvSpPr>
            <a:spLocks noGrp="1"/>
          </p:cNvSpPr>
          <p:nvPr>
            <p:ph type="subTitle" idx="1"/>
          </p:nvPr>
        </p:nvSpPr>
        <p:spPr>
          <a:xfrm>
            <a:off x="342583" y="2798846"/>
            <a:ext cx="5322645" cy="320032"/>
          </a:xfrm>
        </p:spPr>
        <p:txBody>
          <a:bodyPr>
            <a:noAutofit/>
          </a:bodyPr>
          <a:lstStyle/>
          <a:p>
            <a:pPr algn="l"/>
            <a:r>
              <a:rPr lang="en-AU" sz="1400" b="1" dirty="0">
                <a:solidFill>
                  <a:schemeClr val="bg1"/>
                </a:solidFill>
                <a:latin typeface="Lato"/>
              </a:rPr>
              <a:t>What is it and why should we monitor &amp; evaluate?</a:t>
            </a:r>
          </a:p>
        </p:txBody>
      </p:sp>
      <p:sp>
        <p:nvSpPr>
          <p:cNvPr id="6" name="TextBox 5">
            <a:extLst>
              <a:ext uri="{FF2B5EF4-FFF2-40B4-BE49-F238E27FC236}">
                <a16:creationId xmlns:a16="http://schemas.microsoft.com/office/drawing/2014/main" id="{EC4E237E-B73E-4B2F-8669-87348B6D748D}"/>
              </a:ext>
            </a:extLst>
          </p:cNvPr>
          <p:cNvSpPr txBox="1"/>
          <p:nvPr/>
        </p:nvSpPr>
        <p:spPr>
          <a:xfrm>
            <a:off x="344743" y="360220"/>
            <a:ext cx="4778402" cy="935064"/>
          </a:xfrm>
          <a:prstGeom prst="rect">
            <a:avLst/>
          </a:prstGeom>
          <a:noFill/>
        </p:spPr>
        <p:txBody>
          <a:bodyPr wrap="square" rtlCol="0">
            <a:spAutoFit/>
          </a:bodyPr>
          <a:lstStyle/>
          <a:p>
            <a:pPr>
              <a:lnSpc>
                <a:spcPct val="150000"/>
              </a:lnSpc>
            </a:pPr>
            <a:r>
              <a:rPr lang="en-AU" sz="1200" b="0" dirty="0">
                <a:solidFill>
                  <a:srgbClr val="FFFFFF"/>
                </a:solidFill>
                <a:effectLst/>
                <a:latin typeface="Lato"/>
                <a:ea typeface="Calibri" panose="020F0502020204030204" pitchFamily="34" charset="0"/>
                <a:cs typeface="Arial" panose="020B0604020202020204" pitchFamily="34" charset="0"/>
              </a:rPr>
              <a:t>Step </a:t>
            </a:r>
            <a:r>
              <a:rPr lang="en-AU" sz="1200" b="1" dirty="0">
                <a:solidFill>
                  <a:srgbClr val="FFFFFF"/>
                </a:solidFill>
                <a:effectLst/>
                <a:latin typeface="Lato"/>
                <a:ea typeface="Calibri" panose="020F0502020204030204" pitchFamily="34" charset="0"/>
                <a:cs typeface="Arial" panose="020B0604020202020204" pitchFamily="34" charset="0"/>
              </a:rPr>
              <a:t>5</a:t>
            </a:r>
            <a:r>
              <a:rPr lang="en-AU" sz="1200" b="0" dirty="0">
                <a:solidFill>
                  <a:srgbClr val="FFFFFF"/>
                </a:solidFill>
                <a:effectLst/>
                <a:latin typeface="Lato"/>
                <a:ea typeface="Calibri" panose="020F0502020204030204" pitchFamily="34" charset="0"/>
                <a:cs typeface="Arial" panose="020B0604020202020204" pitchFamily="34" charset="0"/>
              </a:rPr>
              <a:t> of </a:t>
            </a:r>
            <a:r>
              <a:rPr lang="en-AU" sz="1200" b="1" dirty="0">
                <a:solidFill>
                  <a:srgbClr val="FFFFFF"/>
                </a:solidFill>
                <a:effectLst/>
                <a:latin typeface="Lato"/>
                <a:ea typeface="Calibri" panose="020F0502020204030204" pitchFamily="34" charset="0"/>
                <a:cs typeface="Arial" panose="020B0604020202020204" pitchFamily="34" charset="0"/>
              </a:rPr>
              <a:t>7</a:t>
            </a:r>
            <a:r>
              <a:rPr lang="en-AU" sz="1200" b="0" dirty="0">
                <a:solidFill>
                  <a:srgbClr val="FFFFFF"/>
                </a:solidFill>
                <a:effectLst/>
                <a:latin typeface="Lato"/>
                <a:ea typeface="Calibri" panose="020F0502020204030204" pitchFamily="34" charset="0"/>
                <a:cs typeface="Arial" panose="020B0604020202020204" pitchFamily="34" charset="0"/>
              </a:rPr>
              <a:t> of the Eco-Schools Framework</a:t>
            </a:r>
            <a:r>
              <a:rPr lang="en-AU" sz="1100" b="0" dirty="0">
                <a:solidFill>
                  <a:srgbClr val="FFFFFF"/>
                </a:solidFill>
                <a:effectLst/>
                <a:latin typeface="Lato"/>
                <a:ea typeface="Calibri" panose="020F0502020204030204" pitchFamily="34" charset="0"/>
                <a:cs typeface="Arial" panose="020B0604020202020204" pitchFamily="34" charset="0"/>
              </a:rPr>
              <a:t>:</a:t>
            </a:r>
            <a:endParaRPr lang="en-US" sz="1400" dirty="0">
              <a:solidFill>
                <a:schemeClr val="bg1"/>
              </a:solidFill>
              <a:effectLst/>
              <a:latin typeface="Lato"/>
              <a:ea typeface="Times New Roman" panose="02020603050405020304" pitchFamily="18" charset="0"/>
              <a:cs typeface="Times New Roman" panose="02020603050405020304" pitchFamily="18" charset="0"/>
            </a:endParaRPr>
          </a:p>
          <a:p>
            <a:pPr>
              <a:lnSpc>
                <a:spcPct val="150000"/>
              </a:lnSpc>
            </a:pPr>
            <a:r>
              <a:rPr lang="en-AU" sz="1400" b="1" dirty="0">
                <a:solidFill>
                  <a:schemeClr val="bg1"/>
                </a:solidFill>
                <a:latin typeface="Lato"/>
              </a:rPr>
              <a:t>MONITORING &amp; EVALUATING YOUR PROGRESS</a:t>
            </a:r>
          </a:p>
          <a:p>
            <a:pPr>
              <a:lnSpc>
                <a:spcPct val="150000"/>
              </a:lnSpc>
            </a:pPr>
            <a:r>
              <a:rPr lang="en-AU" sz="1200" i="1" dirty="0">
                <a:solidFill>
                  <a:schemeClr val="bg1"/>
                </a:solidFill>
                <a:latin typeface="Lato"/>
              </a:rPr>
              <a:t>Are we achieving the targets in our action plan?</a:t>
            </a:r>
            <a:endParaRPr lang="en-AU" sz="1100" i="1" dirty="0">
              <a:solidFill>
                <a:schemeClr val="bg1"/>
              </a:solidFill>
              <a:latin typeface="Lato"/>
            </a:endParaRPr>
          </a:p>
        </p:txBody>
      </p:sp>
      <p:sp>
        <p:nvSpPr>
          <p:cNvPr id="14" name="TextBox 13">
            <a:extLst>
              <a:ext uri="{FF2B5EF4-FFF2-40B4-BE49-F238E27FC236}">
                <a16:creationId xmlns:a16="http://schemas.microsoft.com/office/drawing/2014/main" id="{83A88A2A-31B5-4C03-B53A-86C9F59623F1}"/>
              </a:ext>
            </a:extLst>
          </p:cNvPr>
          <p:cNvSpPr txBox="1"/>
          <p:nvPr/>
        </p:nvSpPr>
        <p:spPr>
          <a:xfrm>
            <a:off x="371474" y="1572963"/>
            <a:ext cx="6115051" cy="1008000"/>
          </a:xfrm>
          <a:prstGeom prst="rect">
            <a:avLst/>
          </a:prstGeom>
          <a:noFill/>
        </p:spPr>
        <p:txBody>
          <a:bodyPr wrap="square">
            <a:spAutoFit/>
          </a:bodyPr>
          <a:lstStyle/>
          <a:p>
            <a:pPr lvl="0">
              <a:lnSpc>
                <a:spcPct val="107000"/>
              </a:lnSpc>
              <a:spcAft>
                <a:spcPts val="800"/>
              </a:spcAft>
            </a:pPr>
            <a:r>
              <a:rPr lang="en-US" sz="1200" dirty="0">
                <a:effectLst/>
                <a:latin typeface="Lato"/>
                <a:ea typeface="Calibri" panose="020F0502020204030204" pitchFamily="34" charset="0"/>
                <a:cs typeface="Times New Roman" panose="02020603050405020304" pitchFamily="18" charset="0"/>
              </a:rPr>
              <a:t>You’ve come up with lots of ideas of things within the 8 TOPIC AREAS you can make improvements through your ENVIRONMENTAL REVIEW. You’ve discussed and decided on your </a:t>
            </a:r>
            <a:r>
              <a:rPr lang="en-US" sz="1200" dirty="0" err="1">
                <a:effectLst/>
                <a:latin typeface="Lato"/>
                <a:ea typeface="Calibri" panose="020F0502020204030204" pitchFamily="34" charset="0"/>
                <a:cs typeface="Times New Roman" panose="02020603050405020304" pitchFamily="18" charset="0"/>
              </a:rPr>
              <a:t>favourite</a:t>
            </a:r>
            <a:r>
              <a:rPr lang="en-US" sz="1200" dirty="0">
                <a:effectLst/>
                <a:latin typeface="Lato"/>
                <a:ea typeface="Calibri" panose="020F0502020204030204" pitchFamily="34" charset="0"/>
                <a:cs typeface="Times New Roman" panose="02020603050405020304" pitchFamily="18" charset="0"/>
              </a:rPr>
              <a:t> targets and put them into your ACTION PLAN. Now, as you put your action plan into practice, you need to see if it’s working, if you’re making a difference! Because that’s the whole point!! </a:t>
            </a:r>
            <a:endParaRPr lang="en-AU" sz="1200" dirty="0">
              <a:effectLst/>
              <a:latin typeface="Lato"/>
              <a:ea typeface="Calibri" panose="020F0502020204030204" pitchFamily="34" charset="0"/>
              <a:cs typeface="Times New Roman" panose="02020603050405020304" pitchFamily="18" charset="0"/>
            </a:endParaRPr>
          </a:p>
          <a:p>
            <a:pPr>
              <a:lnSpc>
                <a:spcPts val="2165"/>
              </a:lnSpc>
            </a:pPr>
            <a:endParaRPr lang="en-AU" sz="1200" dirty="0">
              <a:effectLst/>
              <a:latin typeface="Lato"/>
              <a:ea typeface="Cambria" panose="02040503050406030204" pitchFamily="18" charset="0"/>
              <a:cs typeface="Times New Roman" panose="02020603050405020304" pitchFamily="18" charset="0"/>
            </a:endParaRPr>
          </a:p>
        </p:txBody>
      </p:sp>
      <p:sp>
        <p:nvSpPr>
          <p:cNvPr id="15" name="Rectangle: Rounded Corners 14">
            <a:extLst>
              <a:ext uri="{FF2B5EF4-FFF2-40B4-BE49-F238E27FC236}">
                <a16:creationId xmlns:a16="http://schemas.microsoft.com/office/drawing/2014/main" id="{3E2C9E75-D375-4618-93CC-D3E01C4008C9}"/>
              </a:ext>
            </a:extLst>
          </p:cNvPr>
          <p:cNvSpPr/>
          <p:nvPr/>
        </p:nvSpPr>
        <p:spPr>
          <a:xfrm>
            <a:off x="-142492" y="5264049"/>
            <a:ext cx="3311577"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16" name="Subtitle 2">
            <a:extLst>
              <a:ext uri="{FF2B5EF4-FFF2-40B4-BE49-F238E27FC236}">
                <a16:creationId xmlns:a16="http://schemas.microsoft.com/office/drawing/2014/main" id="{5106418F-6229-4528-AE72-568DE023B296}"/>
              </a:ext>
            </a:extLst>
          </p:cNvPr>
          <p:cNvSpPr txBox="1">
            <a:spLocks/>
          </p:cNvSpPr>
          <p:nvPr/>
        </p:nvSpPr>
        <p:spPr>
          <a:xfrm>
            <a:off x="351378" y="5326628"/>
            <a:ext cx="5322645" cy="32003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AU" sz="1400" b="1" dirty="0">
                <a:solidFill>
                  <a:schemeClr val="bg1"/>
                </a:solidFill>
                <a:latin typeface="Lato"/>
              </a:rPr>
              <a:t>What monitoring &amp; evaluating IS:</a:t>
            </a:r>
          </a:p>
        </p:txBody>
      </p:sp>
      <p:sp>
        <p:nvSpPr>
          <p:cNvPr id="17" name="TextBox 16">
            <a:extLst>
              <a:ext uri="{FF2B5EF4-FFF2-40B4-BE49-F238E27FC236}">
                <a16:creationId xmlns:a16="http://schemas.microsoft.com/office/drawing/2014/main" id="{31BE0101-E3B4-4F16-8583-192B38775605}"/>
              </a:ext>
            </a:extLst>
          </p:cNvPr>
          <p:cNvSpPr txBox="1"/>
          <p:nvPr/>
        </p:nvSpPr>
        <p:spPr>
          <a:xfrm>
            <a:off x="344743" y="5833127"/>
            <a:ext cx="6115051" cy="1476238"/>
          </a:xfrm>
          <a:prstGeom prst="rect">
            <a:avLst/>
          </a:prstGeom>
          <a:noFill/>
        </p:spPr>
        <p:txBody>
          <a:bodyPr wrap="square">
            <a:spAutoFit/>
          </a:bodyPr>
          <a:lstStyle/>
          <a:p>
            <a:pPr marL="171450" lvl="0" indent="-171450">
              <a:lnSpc>
                <a:spcPct val="107000"/>
              </a:lnSpc>
              <a:spcAft>
                <a:spcPts val="800"/>
              </a:spcAft>
              <a:buClr>
                <a:srgbClr val="009933"/>
              </a:buClr>
              <a:buFont typeface="Wingdings" panose="05000000000000000000" pitchFamily="2" charset="2"/>
              <a:buChar char="ü"/>
            </a:pPr>
            <a:r>
              <a:rPr lang="en-US" sz="1200" dirty="0">
                <a:effectLst/>
                <a:latin typeface="Lato"/>
                <a:ea typeface="Cambria" panose="02040503050406030204" pitchFamily="18" charset="0"/>
                <a:cs typeface="Times New Roman" panose="02020603050405020304" pitchFamily="18" charset="0"/>
              </a:rPr>
              <a:t>Gathering information in order to find out what is the impact of your action</a:t>
            </a:r>
          </a:p>
          <a:p>
            <a:pPr marL="171450" lvl="0" indent="-171450">
              <a:lnSpc>
                <a:spcPct val="107000"/>
              </a:lnSpc>
              <a:spcAft>
                <a:spcPts val="800"/>
              </a:spcAft>
              <a:buClr>
                <a:srgbClr val="009933"/>
              </a:buClr>
              <a:buFont typeface="Wingdings" panose="05000000000000000000" pitchFamily="2" charset="2"/>
              <a:buChar char="ü"/>
            </a:pPr>
            <a:r>
              <a:rPr lang="en-US" sz="1200" dirty="0">
                <a:effectLst/>
                <a:latin typeface="Lato"/>
                <a:ea typeface="Cambria" panose="02040503050406030204" pitchFamily="18" charset="0"/>
                <a:cs typeface="Times New Roman" panose="02020603050405020304" pitchFamily="18" charset="0"/>
              </a:rPr>
              <a:t>Comparing before and after</a:t>
            </a:r>
          </a:p>
          <a:p>
            <a:pPr marL="171450" lvl="0" indent="-171450">
              <a:lnSpc>
                <a:spcPct val="107000"/>
              </a:lnSpc>
              <a:spcAft>
                <a:spcPts val="800"/>
              </a:spcAft>
              <a:buClr>
                <a:srgbClr val="009933"/>
              </a:buClr>
              <a:buFont typeface="Wingdings" panose="05000000000000000000" pitchFamily="2" charset="2"/>
              <a:buChar char="ü"/>
            </a:pPr>
            <a:r>
              <a:rPr lang="en-US" sz="1200" dirty="0">
                <a:effectLst/>
                <a:latin typeface="Lato"/>
                <a:ea typeface="Cambria" panose="02040503050406030204" pitchFamily="18" charset="0"/>
                <a:cs typeface="Times New Roman" panose="02020603050405020304" pitchFamily="18" charset="0"/>
              </a:rPr>
              <a:t>Can be quantifiable (data, graphs, hard facts!)</a:t>
            </a:r>
          </a:p>
          <a:p>
            <a:pPr marL="171450" lvl="0" indent="-171450">
              <a:lnSpc>
                <a:spcPct val="107000"/>
              </a:lnSpc>
              <a:spcAft>
                <a:spcPts val="800"/>
              </a:spcAft>
              <a:buClr>
                <a:srgbClr val="009933"/>
              </a:buClr>
              <a:buFont typeface="Wingdings" panose="05000000000000000000" pitchFamily="2" charset="2"/>
              <a:buChar char="ü"/>
            </a:pPr>
            <a:r>
              <a:rPr lang="en-US" sz="1200" dirty="0">
                <a:effectLst/>
                <a:latin typeface="Lato"/>
                <a:ea typeface="Cambria" panose="02040503050406030204" pitchFamily="18" charset="0"/>
                <a:cs typeface="Times New Roman" panose="02020603050405020304" pitchFamily="18" charset="0"/>
              </a:rPr>
              <a:t>Can be subjective (questionnaires, opinions, quotes)</a:t>
            </a:r>
          </a:p>
          <a:p>
            <a:pPr marL="171450" lvl="0" indent="-171450">
              <a:lnSpc>
                <a:spcPct val="107000"/>
              </a:lnSpc>
              <a:spcAft>
                <a:spcPts val="800"/>
              </a:spcAft>
              <a:buClr>
                <a:srgbClr val="009933"/>
              </a:buClr>
              <a:buFont typeface="Wingdings" panose="05000000000000000000" pitchFamily="2" charset="2"/>
              <a:buChar char="ü"/>
            </a:pPr>
            <a:r>
              <a:rPr lang="en-US" sz="1200" dirty="0">
                <a:effectLst/>
                <a:latin typeface="Lato"/>
                <a:ea typeface="Cambria" panose="02040503050406030204" pitchFamily="18" charset="0"/>
                <a:cs typeface="Times New Roman" panose="02020603050405020304" pitchFamily="18" charset="0"/>
              </a:rPr>
              <a:t>Keeping a record of ongoing actions to make sure they’re continuing and on track</a:t>
            </a:r>
            <a:endParaRPr lang="en-AU" sz="1200" dirty="0">
              <a:effectLst/>
              <a:latin typeface="Lato"/>
              <a:ea typeface="Cambria" panose="02040503050406030204" pitchFamily="18" charset="0"/>
              <a:cs typeface="Times New Roman" panose="02020603050405020304" pitchFamily="18" charset="0"/>
            </a:endParaRPr>
          </a:p>
        </p:txBody>
      </p:sp>
      <p:sp>
        <p:nvSpPr>
          <p:cNvPr id="21" name="Rectangle: Rounded Corners 20">
            <a:extLst>
              <a:ext uri="{FF2B5EF4-FFF2-40B4-BE49-F238E27FC236}">
                <a16:creationId xmlns:a16="http://schemas.microsoft.com/office/drawing/2014/main" id="{52E18870-2C65-4FFA-B03F-F42628BBDEB8}"/>
              </a:ext>
            </a:extLst>
          </p:cNvPr>
          <p:cNvSpPr/>
          <p:nvPr/>
        </p:nvSpPr>
        <p:spPr>
          <a:xfrm>
            <a:off x="-142492" y="7450148"/>
            <a:ext cx="3737462"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23" name="Subtitle 2">
            <a:extLst>
              <a:ext uri="{FF2B5EF4-FFF2-40B4-BE49-F238E27FC236}">
                <a16:creationId xmlns:a16="http://schemas.microsoft.com/office/drawing/2014/main" id="{E2332E48-BCD9-433C-8120-8949CF4B3616}"/>
              </a:ext>
            </a:extLst>
          </p:cNvPr>
          <p:cNvSpPr txBox="1">
            <a:spLocks/>
          </p:cNvSpPr>
          <p:nvPr/>
        </p:nvSpPr>
        <p:spPr>
          <a:xfrm>
            <a:off x="352631" y="7533972"/>
            <a:ext cx="3673386" cy="32003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AU" sz="1400" b="1" dirty="0">
                <a:solidFill>
                  <a:schemeClr val="bg1"/>
                </a:solidFill>
                <a:latin typeface="Lato"/>
              </a:rPr>
              <a:t>What monitoring &amp; evaluating IS NOT:</a:t>
            </a:r>
          </a:p>
        </p:txBody>
      </p:sp>
      <p:sp>
        <p:nvSpPr>
          <p:cNvPr id="24" name="TextBox 23">
            <a:extLst>
              <a:ext uri="{FF2B5EF4-FFF2-40B4-BE49-F238E27FC236}">
                <a16:creationId xmlns:a16="http://schemas.microsoft.com/office/drawing/2014/main" id="{452E1B94-7B24-4659-8136-1E0E065CDEC2}"/>
              </a:ext>
            </a:extLst>
          </p:cNvPr>
          <p:cNvSpPr txBox="1"/>
          <p:nvPr/>
        </p:nvSpPr>
        <p:spPr>
          <a:xfrm>
            <a:off x="344743" y="7960789"/>
            <a:ext cx="6115051" cy="575607"/>
          </a:xfrm>
          <a:prstGeom prst="rect">
            <a:avLst/>
          </a:prstGeom>
          <a:noFill/>
        </p:spPr>
        <p:txBody>
          <a:bodyPr wrap="square">
            <a:spAutoFit/>
          </a:bodyPr>
          <a:lstStyle/>
          <a:p>
            <a:pPr marL="171450" lvl="0" indent="-171450">
              <a:lnSpc>
                <a:spcPct val="107000"/>
              </a:lnSpc>
              <a:spcAft>
                <a:spcPts val="800"/>
              </a:spcAft>
              <a:buClr>
                <a:srgbClr val="009933"/>
              </a:buClr>
              <a:buBlip>
                <a:blip r:embed="rId4"/>
              </a:buBlip>
            </a:pPr>
            <a:r>
              <a:rPr lang="en-US" sz="1200" dirty="0">
                <a:effectLst/>
                <a:latin typeface="Lato"/>
                <a:ea typeface="Cambria" panose="02040503050406030204" pitchFamily="18" charset="0"/>
                <a:cs typeface="Times New Roman" panose="02020603050405020304" pitchFamily="18" charset="0"/>
              </a:rPr>
              <a:t>Just photographing that something has happened</a:t>
            </a:r>
          </a:p>
          <a:p>
            <a:pPr marL="171450" lvl="0" indent="-171450">
              <a:lnSpc>
                <a:spcPct val="107000"/>
              </a:lnSpc>
              <a:spcAft>
                <a:spcPts val="800"/>
              </a:spcAft>
              <a:buClr>
                <a:srgbClr val="009933"/>
              </a:buClr>
              <a:buBlip>
                <a:blip r:embed="rId4"/>
              </a:buBlip>
            </a:pPr>
            <a:r>
              <a:rPr lang="en-US" sz="1200" dirty="0">
                <a:effectLst/>
                <a:latin typeface="Lato"/>
                <a:ea typeface="Cambria" panose="02040503050406030204" pitchFamily="18" charset="0"/>
                <a:cs typeface="Times New Roman" panose="02020603050405020304" pitchFamily="18" charset="0"/>
              </a:rPr>
              <a:t>Checking something is happening, without comparing it to how it used to happen</a:t>
            </a:r>
            <a:endParaRPr lang="en-AU" sz="1200" dirty="0">
              <a:effectLst/>
              <a:latin typeface="Lato"/>
              <a:ea typeface="Cambria" panose="020405030504060302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918FD9AB-9483-467C-A473-278E468EEA3A}"/>
              </a:ext>
            </a:extLst>
          </p:cNvPr>
          <p:cNvSpPr>
            <a:spLocks noGrp="1"/>
          </p:cNvSpPr>
          <p:nvPr>
            <p:ph type="sldNum" sz="quarter" idx="12"/>
          </p:nvPr>
        </p:nvSpPr>
        <p:spPr/>
        <p:txBody>
          <a:bodyPr/>
          <a:lstStyle/>
          <a:p>
            <a:fld id="{8541A510-031F-4534-A505-28E9065762EF}" type="slidenum">
              <a:rPr lang="en-AU" smtClean="0"/>
              <a:t>1</a:t>
            </a:fld>
            <a:endParaRPr lang="en-AU"/>
          </a:p>
        </p:txBody>
      </p:sp>
      <p:sp>
        <p:nvSpPr>
          <p:cNvPr id="4" name="Rectangle: Rounded Corners 3">
            <a:extLst>
              <a:ext uri="{FF2B5EF4-FFF2-40B4-BE49-F238E27FC236}">
                <a16:creationId xmlns:a16="http://schemas.microsoft.com/office/drawing/2014/main" id="{B8BA53B8-3417-46E1-995B-1A60F24684DD}"/>
              </a:ext>
            </a:extLst>
          </p:cNvPr>
          <p:cNvSpPr/>
          <p:nvPr/>
        </p:nvSpPr>
        <p:spPr>
          <a:xfrm>
            <a:off x="344743" y="3290053"/>
            <a:ext cx="6168514" cy="927887"/>
          </a:xfrm>
          <a:prstGeom prst="roundRect">
            <a:avLst>
              <a:gd name="adj" fmla="val 4818"/>
            </a:avLst>
          </a:prstGeom>
          <a:solidFill>
            <a:srgbClr val="EA5A0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mbria" panose="02040503050406030204" pitchFamily="18" charset="0"/>
                <a:cs typeface="Times New Roman" panose="02020603050405020304" pitchFamily="18" charset="0"/>
              </a:rPr>
              <a:t>Monitoring: </a:t>
            </a:r>
            <a:r>
              <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is the act of keeping a record of something happening.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mbria" panose="02040503050406030204" pitchFamily="18" charset="0"/>
                <a:cs typeface="Times New Roman" panose="02020603050405020304" pitchFamily="18" charset="0"/>
              </a:rPr>
              <a:t>Evaluation:</a:t>
            </a:r>
            <a:r>
              <a:rPr kumimoji="0" lang="en-US" sz="1200" b="0" i="0" u="none" strike="noStrike" kern="1200" cap="none" spc="0" normalizeH="0" baseline="0" noProof="0" dirty="0">
                <a:ln>
                  <a:noFill/>
                </a:ln>
                <a:solidFill>
                  <a:schemeClr val="tx1"/>
                </a:solidFill>
                <a:effectLst/>
                <a:uLnTx/>
                <a:uFillTx/>
                <a:latin typeface="Lato"/>
                <a:ea typeface="Cambria" panose="02040503050406030204" pitchFamily="18" charset="0"/>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is when the information collected is discussed and conclusions are reached. Both are as important as each other and go hand in hand as part of the Eco-Schools process. </a:t>
            </a:r>
          </a:p>
        </p:txBody>
      </p:sp>
      <p:sp>
        <p:nvSpPr>
          <p:cNvPr id="18" name="TextBox 17">
            <a:extLst>
              <a:ext uri="{FF2B5EF4-FFF2-40B4-BE49-F238E27FC236}">
                <a16:creationId xmlns:a16="http://schemas.microsoft.com/office/drawing/2014/main" id="{6C0C034C-773C-47E6-8CA6-678BC8629E6D}"/>
              </a:ext>
            </a:extLst>
          </p:cNvPr>
          <p:cNvSpPr txBox="1"/>
          <p:nvPr/>
        </p:nvSpPr>
        <p:spPr>
          <a:xfrm>
            <a:off x="344743" y="4299673"/>
            <a:ext cx="6168514" cy="866199"/>
          </a:xfrm>
          <a:prstGeom prst="rect">
            <a:avLst/>
          </a:prstGeom>
          <a:noFill/>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If we don’t monitor the progress of our action plan targets, then we’ll never be quite sure the extent of the good work we’ve achieved. It’s always good to be able to back up our case with facts and figures. Armed with this information, we can celebrate our achievements and make a case for further improvements.</a:t>
            </a:r>
          </a:p>
        </p:txBody>
      </p:sp>
      <p:pic>
        <p:nvPicPr>
          <p:cNvPr id="19" name="Picture 18">
            <a:extLst>
              <a:ext uri="{FF2B5EF4-FFF2-40B4-BE49-F238E27FC236}">
                <a16:creationId xmlns:a16="http://schemas.microsoft.com/office/drawing/2014/main" id="{251CA69B-8F15-4ADE-B3DE-FE406E127C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994" y="8498778"/>
            <a:ext cx="764519" cy="7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919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05158E1E-EBB4-4F69-8EC0-0995B48DD459}"/>
              </a:ext>
            </a:extLst>
          </p:cNvPr>
          <p:cNvSpPr/>
          <p:nvPr/>
        </p:nvSpPr>
        <p:spPr>
          <a:xfrm>
            <a:off x="291390" y="2306458"/>
            <a:ext cx="6083601" cy="684021"/>
          </a:xfrm>
          <a:prstGeom prst="roundRect">
            <a:avLst>
              <a:gd name="adj" fmla="val 4818"/>
            </a:avLst>
          </a:prstGeom>
          <a:solidFill>
            <a:srgbClr val="0066C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Monitoring is something you need to plan ahead, before starting your action, target or activity. This is key, since you need to be comparing how things used to be, with how they are now. </a:t>
            </a:r>
          </a:p>
        </p:txBody>
      </p:sp>
      <p:sp>
        <p:nvSpPr>
          <p:cNvPr id="4" name="Slide Number Placeholder 3">
            <a:extLst>
              <a:ext uri="{FF2B5EF4-FFF2-40B4-BE49-F238E27FC236}">
                <a16:creationId xmlns:a16="http://schemas.microsoft.com/office/drawing/2014/main" id="{F3F20D4E-6C78-47E6-9F98-D4B022B04BEB}"/>
              </a:ext>
            </a:extLst>
          </p:cNvPr>
          <p:cNvSpPr>
            <a:spLocks noGrp="1"/>
          </p:cNvSpPr>
          <p:nvPr>
            <p:ph type="sldNum" sz="quarter" idx="12"/>
          </p:nvPr>
        </p:nvSpPr>
        <p:spPr/>
        <p:txBody>
          <a:bodyPr/>
          <a:lstStyle/>
          <a:p>
            <a:fld id="{8541A510-031F-4534-A505-28E9065762EF}" type="slidenum">
              <a:rPr lang="en-AU" smtClean="0"/>
              <a:t>2</a:t>
            </a:fld>
            <a:endParaRPr lang="en-AU"/>
          </a:p>
        </p:txBody>
      </p:sp>
      <p:pic>
        <p:nvPicPr>
          <p:cNvPr id="5" name="Picture 4" descr="Shape, rectangle&#10;&#10;Description automatically generated">
            <a:extLst>
              <a:ext uri="{FF2B5EF4-FFF2-40B4-BE49-F238E27FC236}">
                <a16:creationId xmlns:a16="http://schemas.microsoft.com/office/drawing/2014/main" id="{0C73A6F3-9CCD-4268-858D-D6E73CEA6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488"/>
            <a:ext cx="6858000" cy="1335651"/>
          </a:xfrm>
          <a:prstGeom prst="rect">
            <a:avLst/>
          </a:prstGeom>
        </p:spPr>
      </p:pic>
      <p:sp>
        <p:nvSpPr>
          <p:cNvPr id="7" name="Rectangle: Rounded Corners 6">
            <a:extLst>
              <a:ext uri="{FF2B5EF4-FFF2-40B4-BE49-F238E27FC236}">
                <a16:creationId xmlns:a16="http://schemas.microsoft.com/office/drawing/2014/main" id="{F0FD5C9B-567A-452C-8AFB-AC69B9B99F79}"/>
              </a:ext>
            </a:extLst>
          </p:cNvPr>
          <p:cNvSpPr/>
          <p:nvPr/>
        </p:nvSpPr>
        <p:spPr>
          <a:xfrm>
            <a:off x="-272433" y="1695871"/>
            <a:ext cx="3325535"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8" name="Subtitle 2">
            <a:extLst>
              <a:ext uri="{FF2B5EF4-FFF2-40B4-BE49-F238E27FC236}">
                <a16:creationId xmlns:a16="http://schemas.microsoft.com/office/drawing/2014/main" id="{E97DA0D2-9D71-448F-B0B2-02BEA5394C15}"/>
              </a:ext>
            </a:extLst>
          </p:cNvPr>
          <p:cNvSpPr txBox="1">
            <a:spLocks/>
          </p:cNvSpPr>
          <p:nvPr/>
        </p:nvSpPr>
        <p:spPr>
          <a:xfrm>
            <a:off x="71393" y="1748773"/>
            <a:ext cx="2981709" cy="3200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400" b="1" dirty="0">
                <a:solidFill>
                  <a:schemeClr val="bg1"/>
                </a:solidFill>
                <a:latin typeface="Lato"/>
              </a:rPr>
              <a:t>How do we monitor &amp; evaluate?</a:t>
            </a:r>
          </a:p>
        </p:txBody>
      </p:sp>
      <p:sp>
        <p:nvSpPr>
          <p:cNvPr id="9" name="TextBox 8">
            <a:extLst>
              <a:ext uri="{FF2B5EF4-FFF2-40B4-BE49-F238E27FC236}">
                <a16:creationId xmlns:a16="http://schemas.microsoft.com/office/drawing/2014/main" id="{E0290406-6E29-4DBB-B2AD-264338D43FAC}"/>
              </a:ext>
            </a:extLst>
          </p:cNvPr>
          <p:cNvSpPr txBox="1"/>
          <p:nvPr/>
        </p:nvSpPr>
        <p:spPr>
          <a:xfrm>
            <a:off x="247850" y="3090649"/>
            <a:ext cx="6115051" cy="1364028"/>
          </a:xfrm>
          <a:prstGeom prst="rect">
            <a:avLst/>
          </a:prstGeom>
          <a:noFill/>
        </p:spPr>
        <p:txBody>
          <a:bodyPr wrap="square">
            <a:spAutoFit/>
          </a:bodyPr>
          <a:lstStyle/>
          <a:p>
            <a:pPr lvl="0">
              <a:lnSpc>
                <a:spcPct val="107000"/>
              </a:lnSpc>
              <a:spcAft>
                <a:spcPts val="800"/>
              </a:spcAft>
            </a:pPr>
            <a:r>
              <a:rPr lang="en-US" sz="1200" dirty="0">
                <a:effectLst/>
                <a:latin typeface="Lato"/>
                <a:ea typeface="Cambria" panose="02040503050406030204" pitchFamily="18" charset="0"/>
                <a:cs typeface="Times New Roman" panose="02020603050405020304" pitchFamily="18" charset="0"/>
              </a:rPr>
              <a:t>The method you use to monitor your action plan targets will depend on what it is, and the ability of your pupils. For some actions, it will be possible to collect data, figures and create graphs. For others, it will be more a case of gathering opinions. In other instances, you will be able to project your impact by making calculations based on assumptions. </a:t>
            </a:r>
            <a:endParaRPr lang="en-US" sz="1200" dirty="0">
              <a:latin typeface="Lato"/>
              <a:ea typeface="Cambria" panose="02040503050406030204" pitchFamily="18" charset="0"/>
              <a:cs typeface="Times New Roman" panose="02020603050405020304" pitchFamily="18" charset="0"/>
            </a:endParaRPr>
          </a:p>
          <a:p>
            <a:pPr lvl="0">
              <a:lnSpc>
                <a:spcPct val="107000"/>
              </a:lnSpc>
              <a:spcAft>
                <a:spcPts val="800"/>
              </a:spcAft>
            </a:pPr>
            <a:r>
              <a:rPr lang="en-US" sz="1200" dirty="0">
                <a:effectLst/>
                <a:latin typeface="Lato"/>
                <a:ea typeface="Cambria" panose="02040503050406030204" pitchFamily="18" charset="0"/>
                <a:cs typeface="Times New Roman" panose="02020603050405020304" pitchFamily="18" charset="0"/>
              </a:rPr>
              <a:t>Below is an example of how monitoring and evaluating might work for the theme of Litter and waste:</a:t>
            </a:r>
          </a:p>
        </p:txBody>
      </p:sp>
      <p:pic>
        <p:nvPicPr>
          <p:cNvPr id="20" name="Picture 19">
            <a:extLst>
              <a:ext uri="{FF2B5EF4-FFF2-40B4-BE49-F238E27FC236}">
                <a16:creationId xmlns:a16="http://schemas.microsoft.com/office/drawing/2014/main" id="{8533CF1C-33A7-4A2E-8D47-8C34DF4F71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1994" y="8498778"/>
            <a:ext cx="764519" cy="7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Footer Placeholder 8">
            <a:extLst>
              <a:ext uri="{FF2B5EF4-FFF2-40B4-BE49-F238E27FC236}">
                <a16:creationId xmlns:a16="http://schemas.microsoft.com/office/drawing/2014/main" id="{A0DD8A96-3EC0-4431-9E40-921107B5B633}"/>
              </a:ext>
            </a:extLst>
          </p:cNvPr>
          <p:cNvSpPr>
            <a:spLocks noGrp="1"/>
          </p:cNvSpPr>
          <p:nvPr>
            <p:ph type="ftr" sz="quarter" idx="11"/>
          </p:nvPr>
        </p:nvSpPr>
        <p:spPr>
          <a:xfrm>
            <a:off x="483009" y="9341783"/>
            <a:ext cx="5891982" cy="231682"/>
          </a:xfrm>
        </p:spPr>
        <p:txBody>
          <a:bodyPr/>
          <a:lstStyle/>
          <a:p>
            <a:r>
              <a:rPr lang="en-AU" dirty="0"/>
              <a:t>Step 5 of 7 of the Eco-Schools Framework</a:t>
            </a:r>
          </a:p>
        </p:txBody>
      </p:sp>
      <p:grpSp>
        <p:nvGrpSpPr>
          <p:cNvPr id="10" name="Group 9">
            <a:extLst>
              <a:ext uri="{FF2B5EF4-FFF2-40B4-BE49-F238E27FC236}">
                <a16:creationId xmlns:a16="http://schemas.microsoft.com/office/drawing/2014/main" id="{B88BD793-A2E6-431A-AC38-E036A2FCCA0D}"/>
              </a:ext>
            </a:extLst>
          </p:cNvPr>
          <p:cNvGrpSpPr/>
          <p:nvPr/>
        </p:nvGrpSpPr>
        <p:grpSpPr>
          <a:xfrm>
            <a:off x="340094" y="4600855"/>
            <a:ext cx="6177812" cy="1885781"/>
            <a:chOff x="291390" y="4936362"/>
            <a:chExt cx="6177812" cy="1885781"/>
          </a:xfrm>
        </p:grpSpPr>
        <p:pic>
          <p:nvPicPr>
            <p:cNvPr id="3" name="Picture 2" descr="Icon&#10;&#10;Description automatically generated">
              <a:extLst>
                <a:ext uri="{FF2B5EF4-FFF2-40B4-BE49-F238E27FC236}">
                  <a16:creationId xmlns:a16="http://schemas.microsoft.com/office/drawing/2014/main" id="{74AEF4FD-6834-45D2-8A24-F6BE724BA3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390" y="4937702"/>
              <a:ext cx="1874946" cy="1874946"/>
            </a:xfrm>
            <a:prstGeom prst="rect">
              <a:avLst/>
            </a:prstGeom>
          </p:spPr>
        </p:pic>
        <p:pic>
          <p:nvPicPr>
            <p:cNvPr id="22" name="Picture 21">
              <a:extLst>
                <a:ext uri="{FF2B5EF4-FFF2-40B4-BE49-F238E27FC236}">
                  <a16:creationId xmlns:a16="http://schemas.microsoft.com/office/drawing/2014/main" id="{73343493-542A-463C-BAB7-946233D4548E}"/>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435909" y="4936362"/>
              <a:ext cx="1874946" cy="1874946"/>
            </a:xfrm>
            <a:prstGeom prst="rect">
              <a:avLst/>
            </a:prstGeom>
          </p:spPr>
        </p:pic>
        <p:pic>
          <p:nvPicPr>
            <p:cNvPr id="23" name="Picture 22">
              <a:extLst>
                <a:ext uri="{FF2B5EF4-FFF2-40B4-BE49-F238E27FC236}">
                  <a16:creationId xmlns:a16="http://schemas.microsoft.com/office/drawing/2014/main" id="{837FD63E-91EA-412A-8117-188E72E9E5B0}"/>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594256" y="4947197"/>
              <a:ext cx="1874946" cy="1874946"/>
            </a:xfrm>
            <a:prstGeom prst="rect">
              <a:avLst/>
            </a:prstGeom>
          </p:spPr>
        </p:pic>
      </p:grpSp>
      <p:sp>
        <p:nvSpPr>
          <p:cNvPr id="24" name="Rectangle: Rounded Corners 23">
            <a:extLst>
              <a:ext uri="{FF2B5EF4-FFF2-40B4-BE49-F238E27FC236}">
                <a16:creationId xmlns:a16="http://schemas.microsoft.com/office/drawing/2014/main" id="{CF051E95-C6CF-470A-94F2-97341673DD48}"/>
              </a:ext>
            </a:extLst>
          </p:cNvPr>
          <p:cNvSpPr/>
          <p:nvPr/>
        </p:nvSpPr>
        <p:spPr>
          <a:xfrm>
            <a:off x="531196" y="6560953"/>
            <a:ext cx="1492741" cy="955215"/>
          </a:xfrm>
          <a:prstGeom prst="roundRect">
            <a:avLst>
              <a:gd name="adj" fmla="val 5678"/>
            </a:avLst>
          </a:prstGeom>
          <a:solidFill>
            <a:srgbClr val="0099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Take note of what it used to look like and collect data. </a:t>
            </a:r>
          </a:p>
        </p:txBody>
      </p:sp>
      <p:sp>
        <p:nvSpPr>
          <p:cNvPr id="25" name="Rectangle: Rounded Corners 24">
            <a:extLst>
              <a:ext uri="{FF2B5EF4-FFF2-40B4-BE49-F238E27FC236}">
                <a16:creationId xmlns:a16="http://schemas.microsoft.com/office/drawing/2014/main" id="{0308C332-2BD1-4896-B0C6-05614A068DEE}"/>
              </a:ext>
            </a:extLst>
          </p:cNvPr>
          <p:cNvSpPr/>
          <p:nvPr/>
        </p:nvSpPr>
        <p:spPr>
          <a:xfrm>
            <a:off x="2712484" y="6578785"/>
            <a:ext cx="1492741" cy="955215"/>
          </a:xfrm>
          <a:prstGeom prst="roundRect">
            <a:avLst>
              <a:gd name="adj" fmla="val 5678"/>
            </a:avLst>
          </a:prstGeom>
          <a:solidFill>
            <a:srgbClr val="0099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Execute your action plan and record new data. </a:t>
            </a:r>
          </a:p>
        </p:txBody>
      </p:sp>
      <p:sp>
        <p:nvSpPr>
          <p:cNvPr id="30" name="Rectangle: Rounded Corners 29">
            <a:extLst>
              <a:ext uri="{FF2B5EF4-FFF2-40B4-BE49-F238E27FC236}">
                <a16:creationId xmlns:a16="http://schemas.microsoft.com/office/drawing/2014/main" id="{4FB57237-9AAA-4EC7-B1D7-7B1E634ABD61}"/>
              </a:ext>
            </a:extLst>
          </p:cNvPr>
          <p:cNvSpPr/>
          <p:nvPr/>
        </p:nvSpPr>
        <p:spPr>
          <a:xfrm>
            <a:off x="4893772" y="6582993"/>
            <a:ext cx="1492741" cy="955215"/>
          </a:xfrm>
          <a:prstGeom prst="roundRect">
            <a:avLst>
              <a:gd name="adj" fmla="val 5678"/>
            </a:avLst>
          </a:prstGeom>
          <a:solidFill>
            <a:srgbClr val="0099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AU"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algn="ctr">
              <a:defRPr/>
            </a:pPr>
            <a:r>
              <a:rPr lang="en-AU" sz="1200" dirty="0">
                <a:solidFill>
                  <a:schemeClr val="tx1"/>
                </a:solidFill>
                <a:latin typeface="Lato" panose="020F0502020204030203" pitchFamily="34" charset="0"/>
                <a:ea typeface="Lato" panose="020F0502020204030203" pitchFamily="34" charset="0"/>
                <a:cs typeface="Lato" panose="020F0502020204030203" pitchFamily="34" charset="0"/>
              </a:rPr>
              <a:t>Compare the data and see the impact of your action plan!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Isosceles Triangle 11">
            <a:extLst>
              <a:ext uri="{FF2B5EF4-FFF2-40B4-BE49-F238E27FC236}">
                <a16:creationId xmlns:a16="http://schemas.microsoft.com/office/drawing/2014/main" id="{6770382E-C7AC-4957-A9D4-3FE688E9BACE}"/>
              </a:ext>
            </a:extLst>
          </p:cNvPr>
          <p:cNvSpPr/>
          <p:nvPr/>
        </p:nvSpPr>
        <p:spPr>
          <a:xfrm rot="5400000">
            <a:off x="2137872" y="6876177"/>
            <a:ext cx="460675" cy="324768"/>
          </a:xfrm>
          <a:prstGeom prst="triangle">
            <a:avLst/>
          </a:prstGeom>
          <a:solidFill>
            <a:srgbClr val="00A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Isosceles Triangle 30">
            <a:extLst>
              <a:ext uri="{FF2B5EF4-FFF2-40B4-BE49-F238E27FC236}">
                <a16:creationId xmlns:a16="http://schemas.microsoft.com/office/drawing/2014/main" id="{0D8BACE5-9BD1-4A4E-A0DC-2AB30AF43C16}"/>
              </a:ext>
            </a:extLst>
          </p:cNvPr>
          <p:cNvSpPr/>
          <p:nvPr/>
        </p:nvSpPr>
        <p:spPr>
          <a:xfrm rot="5400000">
            <a:off x="4319160" y="6876177"/>
            <a:ext cx="460675" cy="324768"/>
          </a:xfrm>
          <a:prstGeom prst="triangle">
            <a:avLst/>
          </a:prstGeom>
          <a:solidFill>
            <a:srgbClr val="00A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TextBox 31">
            <a:extLst>
              <a:ext uri="{FF2B5EF4-FFF2-40B4-BE49-F238E27FC236}">
                <a16:creationId xmlns:a16="http://schemas.microsoft.com/office/drawing/2014/main" id="{A3D19907-3E00-457E-B1CA-DC6428A4B265}"/>
              </a:ext>
            </a:extLst>
          </p:cNvPr>
          <p:cNvSpPr txBox="1"/>
          <p:nvPr/>
        </p:nvSpPr>
        <p:spPr>
          <a:xfrm>
            <a:off x="373596" y="641574"/>
            <a:ext cx="4778402" cy="372923"/>
          </a:xfrm>
          <a:prstGeom prst="rect">
            <a:avLst/>
          </a:prstGeom>
          <a:noFill/>
        </p:spPr>
        <p:txBody>
          <a:bodyPr wrap="square" rtlCol="0">
            <a:spAutoFit/>
          </a:bodyPr>
          <a:lstStyle/>
          <a:p>
            <a:pPr>
              <a:lnSpc>
                <a:spcPct val="150000"/>
              </a:lnSpc>
            </a:pPr>
            <a:r>
              <a:rPr lang="en-AU" sz="1400" b="1" dirty="0">
                <a:solidFill>
                  <a:schemeClr val="bg1"/>
                </a:solidFill>
                <a:latin typeface="Lato"/>
              </a:rPr>
              <a:t>MONITORING &amp; EVALUATING YOUR PROGRESS</a:t>
            </a:r>
          </a:p>
        </p:txBody>
      </p:sp>
    </p:spTree>
    <p:extLst>
      <p:ext uri="{BB962C8B-B14F-4D97-AF65-F5344CB8AC3E}">
        <p14:creationId xmlns:p14="http://schemas.microsoft.com/office/powerpoint/2010/main" val="393206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3F20D4E-6C78-47E6-9F98-D4B022B04BEB}"/>
              </a:ext>
            </a:extLst>
          </p:cNvPr>
          <p:cNvSpPr>
            <a:spLocks noGrp="1"/>
          </p:cNvSpPr>
          <p:nvPr>
            <p:ph type="sldNum" sz="quarter" idx="12"/>
          </p:nvPr>
        </p:nvSpPr>
        <p:spPr/>
        <p:txBody>
          <a:bodyPr/>
          <a:lstStyle/>
          <a:p>
            <a:fld id="{8541A510-031F-4534-A505-28E9065762EF}" type="slidenum">
              <a:rPr lang="en-AU" smtClean="0"/>
              <a:t>3</a:t>
            </a:fld>
            <a:endParaRPr lang="en-AU"/>
          </a:p>
        </p:txBody>
      </p:sp>
      <p:pic>
        <p:nvPicPr>
          <p:cNvPr id="5" name="Picture 4" descr="Shape, rectangle&#10;&#10;Description automatically generated">
            <a:extLst>
              <a:ext uri="{FF2B5EF4-FFF2-40B4-BE49-F238E27FC236}">
                <a16:creationId xmlns:a16="http://schemas.microsoft.com/office/drawing/2014/main" id="{0C73A6F3-9CCD-4268-858D-D6E73CEA6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488"/>
            <a:ext cx="6858000" cy="1335651"/>
          </a:xfrm>
          <a:prstGeom prst="rect">
            <a:avLst/>
          </a:prstGeom>
        </p:spPr>
      </p:pic>
      <p:sp>
        <p:nvSpPr>
          <p:cNvPr id="6" name="TextBox 5">
            <a:extLst>
              <a:ext uri="{FF2B5EF4-FFF2-40B4-BE49-F238E27FC236}">
                <a16:creationId xmlns:a16="http://schemas.microsoft.com/office/drawing/2014/main" id="{C19F5EDE-E61A-49B7-AD2A-13F25954D3DA}"/>
              </a:ext>
            </a:extLst>
          </p:cNvPr>
          <p:cNvSpPr txBox="1"/>
          <p:nvPr/>
        </p:nvSpPr>
        <p:spPr>
          <a:xfrm>
            <a:off x="373596" y="641574"/>
            <a:ext cx="4778402" cy="372923"/>
          </a:xfrm>
          <a:prstGeom prst="rect">
            <a:avLst/>
          </a:prstGeom>
          <a:noFill/>
        </p:spPr>
        <p:txBody>
          <a:bodyPr wrap="square" rtlCol="0">
            <a:spAutoFit/>
          </a:bodyPr>
          <a:lstStyle/>
          <a:p>
            <a:pPr>
              <a:lnSpc>
                <a:spcPct val="150000"/>
              </a:lnSpc>
            </a:pPr>
            <a:r>
              <a:rPr lang="en-AU" sz="1400" b="1" dirty="0">
                <a:solidFill>
                  <a:schemeClr val="bg1"/>
                </a:solidFill>
                <a:latin typeface="Lato"/>
              </a:rPr>
              <a:t>MONITORING &amp; EVALUATING YOUR PROGRESS</a:t>
            </a:r>
          </a:p>
        </p:txBody>
      </p:sp>
      <p:sp>
        <p:nvSpPr>
          <p:cNvPr id="17" name="Rectangle: Rounded Corners 16">
            <a:extLst>
              <a:ext uri="{FF2B5EF4-FFF2-40B4-BE49-F238E27FC236}">
                <a16:creationId xmlns:a16="http://schemas.microsoft.com/office/drawing/2014/main" id="{6E892382-A770-4262-B273-8A9F528418BB}"/>
              </a:ext>
            </a:extLst>
          </p:cNvPr>
          <p:cNvSpPr/>
          <p:nvPr/>
        </p:nvSpPr>
        <p:spPr>
          <a:xfrm>
            <a:off x="-219080" y="1695871"/>
            <a:ext cx="5122759"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18" name="Subtitle 2">
            <a:extLst>
              <a:ext uri="{FF2B5EF4-FFF2-40B4-BE49-F238E27FC236}">
                <a16:creationId xmlns:a16="http://schemas.microsoft.com/office/drawing/2014/main" id="{B95F6022-D7B5-4CFE-9A95-58309A37350F}"/>
              </a:ext>
            </a:extLst>
          </p:cNvPr>
          <p:cNvSpPr txBox="1">
            <a:spLocks/>
          </p:cNvSpPr>
          <p:nvPr/>
        </p:nvSpPr>
        <p:spPr>
          <a:xfrm>
            <a:off x="333403" y="1748773"/>
            <a:ext cx="5027252" cy="3200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400" b="1" dirty="0">
                <a:solidFill>
                  <a:schemeClr val="bg1"/>
                </a:solidFill>
                <a:latin typeface="Lato"/>
              </a:rPr>
              <a:t>Examples of Action Plan Targets and ways to Monitor</a:t>
            </a:r>
          </a:p>
        </p:txBody>
      </p:sp>
      <p:pic>
        <p:nvPicPr>
          <p:cNvPr id="20" name="Picture 19">
            <a:extLst>
              <a:ext uri="{FF2B5EF4-FFF2-40B4-BE49-F238E27FC236}">
                <a16:creationId xmlns:a16="http://schemas.microsoft.com/office/drawing/2014/main" id="{8533CF1C-33A7-4A2E-8D47-8C34DF4F71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1994" y="8498778"/>
            <a:ext cx="764519" cy="7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Footer Placeholder 8">
            <a:extLst>
              <a:ext uri="{FF2B5EF4-FFF2-40B4-BE49-F238E27FC236}">
                <a16:creationId xmlns:a16="http://schemas.microsoft.com/office/drawing/2014/main" id="{A0DD8A96-3EC0-4431-9E40-921107B5B633}"/>
              </a:ext>
            </a:extLst>
          </p:cNvPr>
          <p:cNvSpPr>
            <a:spLocks noGrp="1"/>
          </p:cNvSpPr>
          <p:nvPr>
            <p:ph type="ftr" sz="quarter" idx="11"/>
          </p:nvPr>
        </p:nvSpPr>
        <p:spPr>
          <a:xfrm>
            <a:off x="483009" y="9341783"/>
            <a:ext cx="5891982" cy="231682"/>
          </a:xfrm>
        </p:spPr>
        <p:txBody>
          <a:bodyPr/>
          <a:lstStyle/>
          <a:p>
            <a:r>
              <a:rPr lang="en-AU" dirty="0"/>
              <a:t>Step 5 of 7 of the Eco-Schools Framework</a:t>
            </a:r>
          </a:p>
        </p:txBody>
      </p:sp>
      <p:sp>
        <p:nvSpPr>
          <p:cNvPr id="2" name="Rectangle: Rounded Corners 1">
            <a:extLst>
              <a:ext uri="{FF2B5EF4-FFF2-40B4-BE49-F238E27FC236}">
                <a16:creationId xmlns:a16="http://schemas.microsoft.com/office/drawing/2014/main" id="{0016ADF5-D84E-429F-BF44-88B2A02169F4}"/>
              </a:ext>
            </a:extLst>
          </p:cNvPr>
          <p:cNvSpPr/>
          <p:nvPr/>
        </p:nvSpPr>
        <p:spPr>
          <a:xfrm>
            <a:off x="428301" y="2359361"/>
            <a:ext cx="2892119" cy="1828800"/>
          </a:xfrm>
          <a:prstGeom prst="roundRect">
            <a:avLst>
              <a:gd name="adj" fmla="val 5678"/>
            </a:avLst>
          </a:prstGeom>
          <a:solidFill>
            <a:srgbClr val="EA5A0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mbria" panose="02040503050406030204" pitchFamily="18" charset="0"/>
                <a:cs typeface="Times New Roman" panose="02020603050405020304" pitchFamily="18" charset="0"/>
              </a:rPr>
              <a:t>Target: Increase number of pupils walking/cycling to school </a:t>
            </a:r>
          </a:p>
          <a:p>
            <a:pPr marL="0" marR="0" lvl="0" indent="0"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Start a competition between classes. Record number of pupils walking/cycling  to school each day. The class with the highest percentage by Friday win the ‘Golden Boot’ trophy!</a:t>
            </a:r>
            <a:endParaRPr kumimoji="0" lang="en-US" sz="1200" b="1" i="0" u="none" strike="noStrike" kern="1200" cap="none" spc="0" normalizeH="0" baseline="0" noProof="0" dirty="0">
              <a:ln>
                <a:noFill/>
              </a:ln>
              <a:solidFill>
                <a:srgbClr val="EA5A0B"/>
              </a:solidFill>
              <a:effectLst/>
              <a:uLnTx/>
              <a:uFillTx/>
              <a:latin typeface="Lato"/>
              <a:ea typeface="Cambria" panose="02040503050406030204" pitchFamily="18"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5373D460-1A2E-4675-9229-4E951869DB8C}"/>
              </a:ext>
            </a:extLst>
          </p:cNvPr>
          <p:cNvSpPr/>
          <p:nvPr/>
        </p:nvSpPr>
        <p:spPr>
          <a:xfrm>
            <a:off x="3537581" y="2359361"/>
            <a:ext cx="2892119" cy="1828800"/>
          </a:xfrm>
          <a:prstGeom prst="roundRect">
            <a:avLst>
              <a:gd name="adj" fmla="val 5678"/>
            </a:avLst>
          </a:prstGeom>
          <a:solidFill>
            <a:srgbClr val="0066C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Target: Ensure paper is used both sides before recycling </a:t>
            </a:r>
          </a:p>
          <a:p>
            <a:pPr marL="0" marR="0" lvl="0" indent="0"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Volunteers take a sample of 10 sheets of paper from each classroom bin, then score the class out of 10 based on the number of pieces used on both sides. A record of scores can be kept to track progress.  </a:t>
            </a:r>
          </a:p>
        </p:txBody>
      </p:sp>
      <p:sp>
        <p:nvSpPr>
          <p:cNvPr id="25" name="Rectangle: Rounded Corners 24">
            <a:extLst>
              <a:ext uri="{FF2B5EF4-FFF2-40B4-BE49-F238E27FC236}">
                <a16:creationId xmlns:a16="http://schemas.microsoft.com/office/drawing/2014/main" id="{6E245507-FBEF-4234-9448-2BC1DB936EA2}"/>
              </a:ext>
            </a:extLst>
          </p:cNvPr>
          <p:cNvSpPr/>
          <p:nvPr/>
        </p:nvSpPr>
        <p:spPr>
          <a:xfrm>
            <a:off x="428301" y="4404477"/>
            <a:ext cx="2892119" cy="1828800"/>
          </a:xfrm>
          <a:prstGeom prst="roundRect">
            <a:avLst>
              <a:gd name="adj" fmla="val 5678"/>
            </a:avLst>
          </a:prstGeom>
          <a:solidFill>
            <a:srgbClr val="0099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Target: Reduce litter dropped in and around school grounds </a:t>
            </a:r>
          </a:p>
          <a:p>
            <a:pPr marL="0" marR="0" lvl="0" indent="0"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Pupils carry out a weekly survey to ‘grade’ each area of school grounds as either A, B, C or D. Hopefully an increase in grade is observed. </a:t>
            </a:r>
          </a:p>
        </p:txBody>
      </p:sp>
      <p:sp>
        <p:nvSpPr>
          <p:cNvPr id="26" name="Rectangle: Rounded Corners 25">
            <a:extLst>
              <a:ext uri="{FF2B5EF4-FFF2-40B4-BE49-F238E27FC236}">
                <a16:creationId xmlns:a16="http://schemas.microsoft.com/office/drawing/2014/main" id="{057296D7-705A-4754-B52E-641540856645}"/>
              </a:ext>
            </a:extLst>
          </p:cNvPr>
          <p:cNvSpPr/>
          <p:nvPr/>
        </p:nvSpPr>
        <p:spPr>
          <a:xfrm>
            <a:off x="3537581" y="4404477"/>
            <a:ext cx="2892119" cy="1828800"/>
          </a:xfrm>
          <a:prstGeom prst="roundRect">
            <a:avLst>
              <a:gd name="adj" fmla="val 5678"/>
            </a:avLst>
          </a:prstGeom>
          <a:solidFill>
            <a:srgbClr val="EA5A0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Target: Fix a leaking tap </a:t>
            </a:r>
          </a:p>
          <a:p>
            <a:pPr marL="0" marR="0" lvl="0" indent="0"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Calculate how much water is wasted in a day/week/year by collecting the drips in a cup over an hour. Now you know how much water you save once the tap is fixed! </a:t>
            </a:r>
          </a:p>
        </p:txBody>
      </p:sp>
      <p:sp>
        <p:nvSpPr>
          <p:cNvPr id="27" name="Rectangle: Rounded Corners 26">
            <a:extLst>
              <a:ext uri="{FF2B5EF4-FFF2-40B4-BE49-F238E27FC236}">
                <a16:creationId xmlns:a16="http://schemas.microsoft.com/office/drawing/2014/main" id="{0085B429-8638-43F7-84BF-EA8D4AEF1AF7}"/>
              </a:ext>
            </a:extLst>
          </p:cNvPr>
          <p:cNvSpPr/>
          <p:nvPr/>
        </p:nvSpPr>
        <p:spPr>
          <a:xfrm>
            <a:off x="415417" y="6449593"/>
            <a:ext cx="2892119" cy="1828800"/>
          </a:xfrm>
          <a:prstGeom prst="roundRect">
            <a:avLst>
              <a:gd name="adj" fmla="val 5678"/>
            </a:avLst>
          </a:prstGeom>
          <a:solidFill>
            <a:srgbClr val="0066C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Target: Make sure ICT equipment are switched off when not in use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Each class/ICT suite could be given a traffic light chart. Eco Monitors could give the room a score each day depending on performance. More green lights=good. More red=bad. </a:t>
            </a:r>
          </a:p>
        </p:txBody>
      </p:sp>
      <p:sp>
        <p:nvSpPr>
          <p:cNvPr id="28" name="Rectangle: Rounded Corners 27">
            <a:extLst>
              <a:ext uri="{FF2B5EF4-FFF2-40B4-BE49-F238E27FC236}">
                <a16:creationId xmlns:a16="http://schemas.microsoft.com/office/drawing/2014/main" id="{5C801D81-8185-4C14-B8F1-6ABBAD76A40C}"/>
              </a:ext>
            </a:extLst>
          </p:cNvPr>
          <p:cNvSpPr/>
          <p:nvPr/>
        </p:nvSpPr>
        <p:spPr>
          <a:xfrm>
            <a:off x="3524697" y="6449593"/>
            <a:ext cx="2892119" cy="1828800"/>
          </a:xfrm>
          <a:prstGeom prst="roundRect">
            <a:avLst>
              <a:gd name="adj" fmla="val 5678"/>
            </a:avLst>
          </a:prstGeom>
          <a:solidFill>
            <a:srgbClr val="0099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Target: Increase biodiversity within school grounds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Count the number of </a:t>
            </a:r>
            <a:r>
              <a:rPr lang="en-US" sz="1200" dirty="0">
                <a:solidFill>
                  <a:prstClr val="black"/>
                </a:solidFill>
                <a:latin typeface="Lato"/>
                <a:ea typeface="Cambria" panose="02040503050406030204" pitchFamily="18" charset="0"/>
                <a:cs typeface="Times New Roman" panose="02020603050405020304" pitchFamily="18" charset="0"/>
              </a:rPr>
              <a:t>creatures at a site and record the data for a specific time of the year. Repeat this again at the same time next year. Compare results to see if the biodiversity has increased since then.</a:t>
            </a:r>
            <a:endParaRPr kumimoji="0" lang="en-US" sz="120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73722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3F20D4E-6C78-47E6-9F98-D4B022B04BEB}"/>
              </a:ext>
            </a:extLst>
          </p:cNvPr>
          <p:cNvSpPr>
            <a:spLocks noGrp="1"/>
          </p:cNvSpPr>
          <p:nvPr>
            <p:ph type="sldNum" sz="quarter" idx="12"/>
          </p:nvPr>
        </p:nvSpPr>
        <p:spPr/>
        <p:txBody>
          <a:bodyPr/>
          <a:lstStyle/>
          <a:p>
            <a:fld id="{8541A510-031F-4534-A505-28E9065762EF}" type="slidenum">
              <a:rPr lang="en-AU" smtClean="0"/>
              <a:t>4</a:t>
            </a:fld>
            <a:endParaRPr lang="en-AU"/>
          </a:p>
        </p:txBody>
      </p:sp>
      <p:pic>
        <p:nvPicPr>
          <p:cNvPr id="5" name="Picture 4" descr="Shape, rectangle&#10;&#10;Description automatically generated">
            <a:extLst>
              <a:ext uri="{FF2B5EF4-FFF2-40B4-BE49-F238E27FC236}">
                <a16:creationId xmlns:a16="http://schemas.microsoft.com/office/drawing/2014/main" id="{0C73A6F3-9CCD-4268-858D-D6E73CEA6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488"/>
            <a:ext cx="6858000" cy="1335651"/>
          </a:xfrm>
          <a:prstGeom prst="rect">
            <a:avLst/>
          </a:prstGeom>
        </p:spPr>
      </p:pic>
      <p:sp>
        <p:nvSpPr>
          <p:cNvPr id="6" name="TextBox 5">
            <a:extLst>
              <a:ext uri="{FF2B5EF4-FFF2-40B4-BE49-F238E27FC236}">
                <a16:creationId xmlns:a16="http://schemas.microsoft.com/office/drawing/2014/main" id="{C19F5EDE-E61A-49B7-AD2A-13F25954D3DA}"/>
              </a:ext>
            </a:extLst>
          </p:cNvPr>
          <p:cNvSpPr txBox="1"/>
          <p:nvPr/>
        </p:nvSpPr>
        <p:spPr>
          <a:xfrm>
            <a:off x="373596" y="641574"/>
            <a:ext cx="4778402" cy="372923"/>
          </a:xfrm>
          <a:prstGeom prst="rect">
            <a:avLst/>
          </a:prstGeom>
          <a:noFill/>
        </p:spPr>
        <p:txBody>
          <a:bodyPr wrap="square" rtlCol="0">
            <a:spAutoFit/>
          </a:bodyPr>
          <a:lstStyle/>
          <a:p>
            <a:pPr>
              <a:lnSpc>
                <a:spcPct val="150000"/>
              </a:lnSpc>
            </a:pPr>
            <a:r>
              <a:rPr lang="en-AU" sz="1400" b="1" dirty="0">
                <a:solidFill>
                  <a:schemeClr val="bg1"/>
                </a:solidFill>
                <a:latin typeface="Lato"/>
              </a:rPr>
              <a:t>MONITORING &amp; EVALUATING YOUR PROGRESS</a:t>
            </a:r>
          </a:p>
        </p:txBody>
      </p:sp>
      <p:sp>
        <p:nvSpPr>
          <p:cNvPr id="17" name="Rectangle: Rounded Corners 16">
            <a:extLst>
              <a:ext uri="{FF2B5EF4-FFF2-40B4-BE49-F238E27FC236}">
                <a16:creationId xmlns:a16="http://schemas.microsoft.com/office/drawing/2014/main" id="{6E892382-A770-4262-B273-8A9F528418BB}"/>
              </a:ext>
            </a:extLst>
          </p:cNvPr>
          <p:cNvSpPr/>
          <p:nvPr/>
        </p:nvSpPr>
        <p:spPr>
          <a:xfrm>
            <a:off x="-219080" y="1695871"/>
            <a:ext cx="5122759"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18" name="Subtitle 2">
            <a:extLst>
              <a:ext uri="{FF2B5EF4-FFF2-40B4-BE49-F238E27FC236}">
                <a16:creationId xmlns:a16="http://schemas.microsoft.com/office/drawing/2014/main" id="{B95F6022-D7B5-4CFE-9A95-58309A37350F}"/>
              </a:ext>
            </a:extLst>
          </p:cNvPr>
          <p:cNvSpPr txBox="1">
            <a:spLocks/>
          </p:cNvSpPr>
          <p:nvPr/>
        </p:nvSpPr>
        <p:spPr>
          <a:xfrm>
            <a:off x="333403" y="1748773"/>
            <a:ext cx="5027252" cy="3200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400" b="1" dirty="0">
                <a:solidFill>
                  <a:schemeClr val="bg1"/>
                </a:solidFill>
                <a:latin typeface="Lato"/>
              </a:rPr>
              <a:t>Examples of Action Plan Targets and ways to Monitor</a:t>
            </a:r>
          </a:p>
        </p:txBody>
      </p:sp>
      <p:pic>
        <p:nvPicPr>
          <p:cNvPr id="20" name="Picture 19">
            <a:extLst>
              <a:ext uri="{FF2B5EF4-FFF2-40B4-BE49-F238E27FC236}">
                <a16:creationId xmlns:a16="http://schemas.microsoft.com/office/drawing/2014/main" id="{8533CF1C-33A7-4A2E-8D47-8C34DF4F71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1994" y="8498778"/>
            <a:ext cx="764519" cy="7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Footer Placeholder 8">
            <a:extLst>
              <a:ext uri="{FF2B5EF4-FFF2-40B4-BE49-F238E27FC236}">
                <a16:creationId xmlns:a16="http://schemas.microsoft.com/office/drawing/2014/main" id="{A0DD8A96-3EC0-4431-9E40-921107B5B633}"/>
              </a:ext>
            </a:extLst>
          </p:cNvPr>
          <p:cNvSpPr>
            <a:spLocks noGrp="1"/>
          </p:cNvSpPr>
          <p:nvPr>
            <p:ph type="ftr" sz="quarter" idx="11"/>
          </p:nvPr>
        </p:nvSpPr>
        <p:spPr>
          <a:xfrm>
            <a:off x="483009" y="9341783"/>
            <a:ext cx="5891982" cy="231682"/>
          </a:xfrm>
        </p:spPr>
        <p:txBody>
          <a:bodyPr/>
          <a:lstStyle/>
          <a:p>
            <a:r>
              <a:rPr lang="en-AU" dirty="0"/>
              <a:t>Step 5 of 7 of the Eco-Schools Framework</a:t>
            </a:r>
          </a:p>
        </p:txBody>
      </p:sp>
      <p:sp>
        <p:nvSpPr>
          <p:cNvPr id="2" name="Rectangle: Rounded Corners 1">
            <a:extLst>
              <a:ext uri="{FF2B5EF4-FFF2-40B4-BE49-F238E27FC236}">
                <a16:creationId xmlns:a16="http://schemas.microsoft.com/office/drawing/2014/main" id="{0016ADF5-D84E-429F-BF44-88B2A02169F4}"/>
              </a:ext>
            </a:extLst>
          </p:cNvPr>
          <p:cNvSpPr/>
          <p:nvPr/>
        </p:nvSpPr>
        <p:spPr>
          <a:xfrm>
            <a:off x="428301" y="2359361"/>
            <a:ext cx="2892119" cy="1828800"/>
          </a:xfrm>
          <a:prstGeom prst="roundRect">
            <a:avLst>
              <a:gd name="adj" fmla="val 5678"/>
            </a:avLst>
          </a:prstGeom>
          <a:solidFill>
            <a:srgbClr val="EA5A0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a:ln>
                  <a:noFill/>
                </a:ln>
                <a:solidFill>
                  <a:prstClr val="black"/>
                </a:solidFill>
                <a:effectLst/>
                <a:uLnTx/>
                <a:uFillTx/>
                <a:latin typeface="Lato"/>
                <a:ea typeface="Cambria" panose="02040503050406030204" pitchFamily="18" charset="0"/>
                <a:cs typeface="Times New Roman" panose="02020603050405020304" pitchFamily="18" charset="0"/>
              </a:rPr>
              <a:t>Target: Reducing lights and appliances left on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prstClr val="black"/>
                </a:solidFill>
                <a:effectLst/>
                <a:uLnTx/>
                <a:uFillTx/>
                <a:latin typeface="Lato"/>
                <a:ea typeface="Cambria" panose="02040503050406030204" pitchFamily="18" charset="0"/>
                <a:cs typeface="Times New Roman" panose="02020603050405020304" pitchFamily="18" charset="0"/>
              </a:rPr>
              <a:t>Energy Detectives could give out red light bulbs when lights or appliances are been left on. Compare total number of red lights given out during the week before and after action is implemented. </a:t>
            </a:r>
            <a:endPar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5373D460-1A2E-4675-9229-4E951869DB8C}"/>
              </a:ext>
            </a:extLst>
          </p:cNvPr>
          <p:cNvSpPr/>
          <p:nvPr/>
        </p:nvSpPr>
        <p:spPr>
          <a:xfrm>
            <a:off x="3537581" y="2359361"/>
            <a:ext cx="2892119" cy="1828800"/>
          </a:xfrm>
          <a:prstGeom prst="roundRect">
            <a:avLst>
              <a:gd name="adj" fmla="val 5678"/>
            </a:avLst>
          </a:prstGeom>
          <a:solidFill>
            <a:srgbClr val="0066C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a:ln>
                  <a:noFill/>
                </a:ln>
                <a:solidFill>
                  <a:prstClr val="black"/>
                </a:solidFill>
                <a:effectLst/>
                <a:uLnTx/>
                <a:uFillTx/>
                <a:latin typeface="Lato"/>
                <a:ea typeface="Cambria" panose="02040503050406030204" pitchFamily="18" charset="0"/>
                <a:cs typeface="Times New Roman" panose="02020603050405020304" pitchFamily="18" charset="0"/>
              </a:rPr>
              <a:t>Target: Reduce food waste</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prstClr val="black"/>
                </a:solidFill>
                <a:effectLst/>
                <a:uLnTx/>
                <a:uFillTx/>
                <a:latin typeface="Lato"/>
                <a:ea typeface="Cambria" panose="02040503050406030204" pitchFamily="18" charset="0"/>
                <a:cs typeface="Times New Roman" panose="02020603050405020304" pitchFamily="18" charset="0"/>
              </a:rPr>
              <a:t>Canteen staff keep a record of how much food is wasted each day. This information is displayed on a board in the canteen and data is converted into a graph. </a:t>
            </a:r>
            <a:endPar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id="{6E245507-FBEF-4234-9448-2BC1DB936EA2}"/>
              </a:ext>
            </a:extLst>
          </p:cNvPr>
          <p:cNvSpPr/>
          <p:nvPr/>
        </p:nvSpPr>
        <p:spPr>
          <a:xfrm>
            <a:off x="428301" y="4404477"/>
            <a:ext cx="2892119" cy="1828800"/>
          </a:xfrm>
          <a:prstGeom prst="roundRect">
            <a:avLst>
              <a:gd name="adj" fmla="val 5678"/>
            </a:avLst>
          </a:prstGeom>
          <a:solidFill>
            <a:srgbClr val="00993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a:ln>
                  <a:noFill/>
                </a:ln>
                <a:solidFill>
                  <a:prstClr val="black"/>
                </a:solidFill>
                <a:effectLst/>
                <a:uLnTx/>
                <a:uFillTx/>
                <a:latin typeface="Lato"/>
                <a:ea typeface="Cambria" panose="02040503050406030204" pitchFamily="18" charset="0"/>
                <a:cs typeface="Times New Roman" panose="02020603050405020304" pitchFamily="18" charset="0"/>
              </a:rPr>
              <a:t>Target: Reducing waste from water bottles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prstClr val="black"/>
                </a:solidFill>
                <a:effectLst/>
                <a:uLnTx/>
                <a:uFillTx/>
                <a:latin typeface="Lato"/>
                <a:ea typeface="Cambria" panose="02040503050406030204" pitchFamily="18" charset="0"/>
                <a:cs typeface="Times New Roman" panose="02020603050405020304" pitchFamily="18" charset="0"/>
              </a:rPr>
              <a:t>How about putting a bucket in each classroom for pupils to empty any leftover water. Compare the volume of water wasted before and after your action is put in place. </a:t>
            </a:r>
            <a:endPar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endParaRPr>
          </a:p>
        </p:txBody>
      </p:sp>
      <p:sp>
        <p:nvSpPr>
          <p:cNvPr id="26" name="Rectangle: Rounded Corners 25">
            <a:extLst>
              <a:ext uri="{FF2B5EF4-FFF2-40B4-BE49-F238E27FC236}">
                <a16:creationId xmlns:a16="http://schemas.microsoft.com/office/drawing/2014/main" id="{057296D7-705A-4754-B52E-641540856645}"/>
              </a:ext>
            </a:extLst>
          </p:cNvPr>
          <p:cNvSpPr/>
          <p:nvPr/>
        </p:nvSpPr>
        <p:spPr>
          <a:xfrm>
            <a:off x="3537581" y="4404477"/>
            <a:ext cx="2892119" cy="1828800"/>
          </a:xfrm>
          <a:prstGeom prst="roundRect">
            <a:avLst>
              <a:gd name="adj" fmla="val 5678"/>
            </a:avLst>
          </a:prstGeom>
          <a:solidFill>
            <a:srgbClr val="EA5A0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a:ln>
                  <a:noFill/>
                </a:ln>
                <a:solidFill>
                  <a:prstClr val="black"/>
                </a:solidFill>
                <a:effectLst/>
                <a:uLnTx/>
                <a:uFillTx/>
                <a:latin typeface="Lato"/>
                <a:ea typeface="Cambria" panose="02040503050406030204" pitchFamily="18" charset="0"/>
                <a:cs typeface="Times New Roman" panose="02020603050405020304" pitchFamily="18" charset="0"/>
              </a:rPr>
              <a:t>Target: Keep doors and windows closed to keep the heat in classrooms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prstClr val="black"/>
                </a:solidFill>
                <a:effectLst/>
                <a:uLnTx/>
                <a:uFillTx/>
                <a:latin typeface="Lato"/>
                <a:ea typeface="Cambria" panose="02040503050406030204" pitchFamily="18" charset="0"/>
                <a:cs typeface="Times New Roman" panose="02020603050405020304" pitchFamily="18" charset="0"/>
              </a:rPr>
              <a:t>Take gas or electric meter readings, together with outside and inside temperature and analyze the results to see if the effort to keep doors and windows closed has made an impact. </a:t>
            </a:r>
            <a:endPar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endParaRPr>
          </a:p>
        </p:txBody>
      </p:sp>
      <p:sp>
        <p:nvSpPr>
          <p:cNvPr id="27" name="Rectangle: Rounded Corners 26">
            <a:extLst>
              <a:ext uri="{FF2B5EF4-FFF2-40B4-BE49-F238E27FC236}">
                <a16:creationId xmlns:a16="http://schemas.microsoft.com/office/drawing/2014/main" id="{0085B429-8638-43F7-84BF-EA8D4AEF1AF7}"/>
              </a:ext>
            </a:extLst>
          </p:cNvPr>
          <p:cNvSpPr/>
          <p:nvPr/>
        </p:nvSpPr>
        <p:spPr>
          <a:xfrm>
            <a:off x="415417" y="6449592"/>
            <a:ext cx="6014283" cy="1097047"/>
          </a:xfrm>
          <a:prstGeom prst="roundRect">
            <a:avLst>
              <a:gd name="adj" fmla="val 5678"/>
            </a:avLst>
          </a:prstGeom>
          <a:solidFill>
            <a:srgbClr val="0066C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rPr>
              <a:t>Target: Increase awareness about Fairtrade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Ask pupils to bring in and create a display with packaging showing the Fairtrade logo before and after Fairtrade Fortnight. An increase in the display will show if more families are buying Fairtrade. You could even include a </a:t>
            </a:r>
            <a:r>
              <a:rPr lang="en-AU" sz="1200" b="0" i="0" dirty="0">
                <a:solidFill>
                  <a:srgbClr val="202124"/>
                </a:solidFill>
                <a:effectLst/>
                <a:latin typeface="Lato" panose="020F0502020204030203" pitchFamily="34" charset="0"/>
                <a:ea typeface="Lato" panose="020F0502020204030203" pitchFamily="34" charset="0"/>
                <a:cs typeface="Lato" panose="020F0502020204030203" pitchFamily="34" charset="0"/>
              </a:rPr>
              <a:t>questionnaire with this!</a:t>
            </a:r>
            <a:endParaRPr kumimoji="0" lang="en-US"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Lato"/>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014754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18AB6FC930C1458F0B2003868DB939" ma:contentTypeVersion="13" ma:contentTypeDescription="Create a new document." ma:contentTypeScope="" ma:versionID="ccbb92a6bb128b75f6dc1d38360f729b">
  <xsd:schema xmlns:xsd="http://www.w3.org/2001/XMLSchema" xmlns:xs="http://www.w3.org/2001/XMLSchema" xmlns:p="http://schemas.microsoft.com/office/2006/metadata/properties" xmlns:ns2="e7bbd311-7c6a-4a6d-a9d7-fe612b4bc3b8" xmlns:ns3="82abb688-5f64-4fb1-9676-c705cf6b9871" targetNamespace="http://schemas.microsoft.com/office/2006/metadata/properties" ma:root="true" ma:fieldsID="ad5c7d8690e94fe8b64e4fe625492254" ns2:_="" ns3:_="">
    <xsd:import namespace="e7bbd311-7c6a-4a6d-a9d7-fe612b4bc3b8"/>
    <xsd:import namespace="82abb688-5f64-4fb1-9676-c705cf6b987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bbd311-7c6a-4a6d-a9d7-fe612b4bc3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abb688-5f64-4fb1-9676-c705cf6b987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651BA0-BAE0-48A6-A6F6-D023C7B8DF7C}"/>
</file>

<file path=customXml/itemProps2.xml><?xml version="1.0" encoding="utf-8"?>
<ds:datastoreItem xmlns:ds="http://schemas.openxmlformats.org/officeDocument/2006/customXml" ds:itemID="{E825BC7F-26C0-4259-A713-B6E8683F49F0}"/>
</file>

<file path=customXml/itemProps3.xml><?xml version="1.0" encoding="utf-8"?>
<ds:datastoreItem xmlns:ds="http://schemas.openxmlformats.org/officeDocument/2006/customXml" ds:itemID="{31280C00-4046-459E-B73A-8324B0AF7BA8}"/>
</file>

<file path=docProps/app.xml><?xml version="1.0" encoding="utf-8"?>
<Properties xmlns="http://schemas.openxmlformats.org/officeDocument/2006/extended-properties" xmlns:vt="http://schemas.openxmlformats.org/officeDocument/2006/docPropsVTypes">
  <Template>Office Theme</Template>
  <TotalTime>1036</TotalTime>
  <Words>1032</Words>
  <Application>Microsoft Office PowerPoint</Application>
  <PresentationFormat>A4 Paper (210x297 mm)</PresentationFormat>
  <Paragraphs>59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Lato</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Vu</dc:creator>
  <cp:lastModifiedBy>Lisa Vu</cp:lastModifiedBy>
  <cp:revision>91</cp:revision>
  <dcterms:created xsi:type="dcterms:W3CDTF">2021-07-08T06:38:06Z</dcterms:created>
  <dcterms:modified xsi:type="dcterms:W3CDTF">2021-11-20T07:56:40Z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0x010100F818AB6FC930C1458F0B2003868DB939</vt:lpwstr>
  </property>
</Properties>
</file>