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6" r:id="rId2"/>
    <p:sldId id="257" r:id="rId3"/>
    <p:sldId id="259" r:id="rId4"/>
    <p:sldId id="258" r:id="rId5"/>
  </p:sldIdLst>
  <p:sldSz cx="6858000" cy="9906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5A0B"/>
    <a:srgbClr val="009934"/>
    <a:srgbClr val="0066CB"/>
    <a:srgbClr val="009933"/>
    <a:srgbClr val="006633"/>
    <a:srgbClr val="FFFFFF"/>
    <a:srgbClr val="3071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77" d="100"/>
          <a:sy n="77" d="100"/>
        </p:scale>
        <p:origin x="31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B859788D-5924-4665-95C7-3846B2B147BA}" type="datetimeFigureOut">
              <a:rPr lang="en-AU" smtClean="0"/>
              <a:t>18/10/2021</a:t>
            </a:fld>
            <a:endParaRPr lang="en-AU"/>
          </a:p>
        </p:txBody>
      </p:sp>
      <p:sp>
        <p:nvSpPr>
          <p:cNvPr id="4" name="Slide Image Placeholder 3"/>
          <p:cNvSpPr>
            <a:spLocks noGrp="1" noRot="1" noChangeAspect="1"/>
          </p:cNvSpPr>
          <p:nvPr>
            <p:ph type="sldImg" idx="2"/>
          </p:nvPr>
        </p:nvSpPr>
        <p:spPr>
          <a:xfrm>
            <a:off x="2535238" y="1200150"/>
            <a:ext cx="2244725" cy="324008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1F8298E3-4238-4624-8C1D-9EEB3DA19571}" type="slidenum">
              <a:rPr lang="en-AU" smtClean="0"/>
              <a:t>‹#›</a:t>
            </a:fld>
            <a:endParaRPr lang="en-AU"/>
          </a:p>
        </p:txBody>
      </p:sp>
    </p:spTree>
    <p:extLst>
      <p:ext uri="{BB962C8B-B14F-4D97-AF65-F5344CB8AC3E}">
        <p14:creationId xmlns:p14="http://schemas.microsoft.com/office/powerpoint/2010/main" val="372138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6D01FB-7255-4AF5-83E4-F72B7316D3CF}" type="datetime1">
              <a:rPr lang="en-AU" smtClean="0"/>
              <a:t>18/10/2021</a:t>
            </a:fld>
            <a:endParaRPr lang="en-AU"/>
          </a:p>
        </p:txBody>
      </p:sp>
      <p:sp>
        <p:nvSpPr>
          <p:cNvPr id="5" name="Footer Placeholder 4"/>
          <p:cNvSpPr>
            <a:spLocks noGrp="1"/>
          </p:cNvSpPr>
          <p:nvPr>
            <p:ph type="ftr" sz="quarter" idx="11"/>
          </p:nvPr>
        </p:nvSpPr>
        <p:spPr/>
        <p:txBody>
          <a:bodyPr/>
          <a:lstStyle/>
          <a:p>
            <a:r>
              <a:rPr lang="en-AU"/>
              <a:t>Step 6 of 7 of the Eco-Schools Framework</a:t>
            </a:r>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69732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D924C4-52A8-4E47-A2DE-90A015A1E0FB}" type="datetime1">
              <a:rPr lang="en-AU" smtClean="0"/>
              <a:t>18/10/2021</a:t>
            </a:fld>
            <a:endParaRPr lang="en-AU"/>
          </a:p>
        </p:txBody>
      </p:sp>
      <p:sp>
        <p:nvSpPr>
          <p:cNvPr id="5" name="Footer Placeholder 4"/>
          <p:cNvSpPr>
            <a:spLocks noGrp="1"/>
          </p:cNvSpPr>
          <p:nvPr>
            <p:ph type="ftr" sz="quarter" idx="11"/>
          </p:nvPr>
        </p:nvSpPr>
        <p:spPr/>
        <p:txBody>
          <a:bodyPr/>
          <a:lstStyle/>
          <a:p>
            <a:r>
              <a:rPr lang="en-AU"/>
              <a:t>Step 6 of 7 of the Eco-Schools Framework</a:t>
            </a:r>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368568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6E4BD-018D-4824-A18B-C2A5B3960DA4}" type="datetime1">
              <a:rPr lang="en-AU" smtClean="0"/>
              <a:t>18/10/2021</a:t>
            </a:fld>
            <a:endParaRPr lang="en-AU"/>
          </a:p>
        </p:txBody>
      </p:sp>
      <p:sp>
        <p:nvSpPr>
          <p:cNvPr id="5" name="Footer Placeholder 4"/>
          <p:cNvSpPr>
            <a:spLocks noGrp="1"/>
          </p:cNvSpPr>
          <p:nvPr>
            <p:ph type="ftr" sz="quarter" idx="11"/>
          </p:nvPr>
        </p:nvSpPr>
        <p:spPr/>
        <p:txBody>
          <a:bodyPr/>
          <a:lstStyle/>
          <a:p>
            <a:r>
              <a:rPr lang="en-AU"/>
              <a:t>Step 6 of 7 of the Eco-Schools Framework</a:t>
            </a:r>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18798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6D309-AEEF-4731-8D47-A882C0EECC69}" type="datetime1">
              <a:rPr lang="en-AU" smtClean="0"/>
              <a:t>18/10/2021</a:t>
            </a:fld>
            <a:endParaRPr lang="en-AU"/>
          </a:p>
        </p:txBody>
      </p:sp>
      <p:sp>
        <p:nvSpPr>
          <p:cNvPr id="5" name="Footer Placeholder 4"/>
          <p:cNvSpPr>
            <a:spLocks noGrp="1"/>
          </p:cNvSpPr>
          <p:nvPr>
            <p:ph type="ftr" sz="quarter" idx="11"/>
          </p:nvPr>
        </p:nvSpPr>
        <p:spPr/>
        <p:txBody>
          <a:bodyPr/>
          <a:lstStyle/>
          <a:p>
            <a:r>
              <a:rPr lang="en-AU"/>
              <a:t>Step 6 of 7 of the Eco-Schools Framework</a:t>
            </a:r>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30848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E97B77-C38A-4F9F-86B5-2ACAD102E1C7}" type="datetime1">
              <a:rPr lang="en-AU" smtClean="0"/>
              <a:t>18/10/2021</a:t>
            </a:fld>
            <a:endParaRPr lang="en-AU"/>
          </a:p>
        </p:txBody>
      </p:sp>
      <p:sp>
        <p:nvSpPr>
          <p:cNvPr id="5" name="Footer Placeholder 4"/>
          <p:cNvSpPr>
            <a:spLocks noGrp="1"/>
          </p:cNvSpPr>
          <p:nvPr>
            <p:ph type="ftr" sz="quarter" idx="11"/>
          </p:nvPr>
        </p:nvSpPr>
        <p:spPr/>
        <p:txBody>
          <a:bodyPr/>
          <a:lstStyle/>
          <a:p>
            <a:r>
              <a:rPr lang="en-AU"/>
              <a:t>Step 6 of 7 of the Eco-Schools Framework</a:t>
            </a:r>
          </a:p>
        </p:txBody>
      </p:sp>
      <p:sp>
        <p:nvSpPr>
          <p:cNvPr id="6" name="Slide Number Placeholder 5"/>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98786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74879F-2669-48CF-BAC7-B7EB7FE679B0}" type="datetime1">
              <a:rPr lang="en-AU" smtClean="0"/>
              <a:t>18/10/2021</a:t>
            </a:fld>
            <a:endParaRPr lang="en-AU"/>
          </a:p>
        </p:txBody>
      </p:sp>
      <p:sp>
        <p:nvSpPr>
          <p:cNvPr id="6" name="Footer Placeholder 5"/>
          <p:cNvSpPr>
            <a:spLocks noGrp="1"/>
          </p:cNvSpPr>
          <p:nvPr>
            <p:ph type="ftr" sz="quarter" idx="11"/>
          </p:nvPr>
        </p:nvSpPr>
        <p:spPr/>
        <p:txBody>
          <a:bodyPr/>
          <a:lstStyle/>
          <a:p>
            <a:r>
              <a:rPr lang="en-AU"/>
              <a:t>Step 6 of 7 of the Eco-Schools Framework</a:t>
            </a:r>
          </a:p>
        </p:txBody>
      </p:sp>
      <p:sp>
        <p:nvSpPr>
          <p:cNvPr id="7" name="Slide Number Placeholder 6"/>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20207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887ED0-58F4-488E-BC07-EF7D669464AF}" type="datetime1">
              <a:rPr lang="en-AU" smtClean="0"/>
              <a:t>18/10/2021</a:t>
            </a:fld>
            <a:endParaRPr lang="en-AU"/>
          </a:p>
        </p:txBody>
      </p:sp>
      <p:sp>
        <p:nvSpPr>
          <p:cNvPr id="8" name="Footer Placeholder 7"/>
          <p:cNvSpPr>
            <a:spLocks noGrp="1"/>
          </p:cNvSpPr>
          <p:nvPr>
            <p:ph type="ftr" sz="quarter" idx="11"/>
          </p:nvPr>
        </p:nvSpPr>
        <p:spPr/>
        <p:txBody>
          <a:bodyPr/>
          <a:lstStyle/>
          <a:p>
            <a:r>
              <a:rPr lang="en-AU"/>
              <a:t>Step 6 of 7 of the Eco-Schools Framework</a:t>
            </a:r>
          </a:p>
        </p:txBody>
      </p:sp>
      <p:sp>
        <p:nvSpPr>
          <p:cNvPr id="9" name="Slide Number Placeholder 8"/>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5979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FFC160-85A6-41D9-B3D9-CAD2004EA2FD}" type="datetime1">
              <a:rPr lang="en-AU" smtClean="0"/>
              <a:t>18/10/2021</a:t>
            </a:fld>
            <a:endParaRPr lang="en-AU"/>
          </a:p>
        </p:txBody>
      </p:sp>
      <p:sp>
        <p:nvSpPr>
          <p:cNvPr id="4" name="Footer Placeholder 3"/>
          <p:cNvSpPr>
            <a:spLocks noGrp="1"/>
          </p:cNvSpPr>
          <p:nvPr>
            <p:ph type="ftr" sz="quarter" idx="11"/>
          </p:nvPr>
        </p:nvSpPr>
        <p:spPr/>
        <p:txBody>
          <a:bodyPr/>
          <a:lstStyle/>
          <a:p>
            <a:r>
              <a:rPr lang="en-AU"/>
              <a:t>Step 6 of 7 of the Eco-Schools Framework</a:t>
            </a:r>
          </a:p>
        </p:txBody>
      </p:sp>
      <p:sp>
        <p:nvSpPr>
          <p:cNvPr id="5" name="Slide Number Placeholder 4"/>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00045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C06E5-BABC-4381-840C-70A0D5BB653B}" type="datetime1">
              <a:rPr lang="en-AU" smtClean="0"/>
              <a:t>18/10/2021</a:t>
            </a:fld>
            <a:endParaRPr lang="en-AU"/>
          </a:p>
        </p:txBody>
      </p:sp>
      <p:sp>
        <p:nvSpPr>
          <p:cNvPr id="3" name="Footer Placeholder 2"/>
          <p:cNvSpPr>
            <a:spLocks noGrp="1"/>
          </p:cNvSpPr>
          <p:nvPr>
            <p:ph type="ftr" sz="quarter" idx="11"/>
          </p:nvPr>
        </p:nvSpPr>
        <p:spPr/>
        <p:txBody>
          <a:bodyPr/>
          <a:lstStyle/>
          <a:p>
            <a:r>
              <a:rPr lang="en-AU"/>
              <a:t>Step 6 of 7 of the Eco-Schools Framework</a:t>
            </a:r>
          </a:p>
        </p:txBody>
      </p:sp>
      <p:sp>
        <p:nvSpPr>
          <p:cNvPr id="4" name="Slide Number Placeholder 3"/>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48128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7DB9BEA-C7D9-4573-9DBE-1FB6C8ECF21D}" type="datetime1">
              <a:rPr lang="en-AU" smtClean="0"/>
              <a:t>18/10/2021</a:t>
            </a:fld>
            <a:endParaRPr lang="en-AU"/>
          </a:p>
        </p:txBody>
      </p:sp>
      <p:sp>
        <p:nvSpPr>
          <p:cNvPr id="6" name="Footer Placeholder 5"/>
          <p:cNvSpPr>
            <a:spLocks noGrp="1"/>
          </p:cNvSpPr>
          <p:nvPr>
            <p:ph type="ftr" sz="quarter" idx="11"/>
          </p:nvPr>
        </p:nvSpPr>
        <p:spPr/>
        <p:txBody>
          <a:bodyPr/>
          <a:lstStyle/>
          <a:p>
            <a:r>
              <a:rPr lang="en-AU"/>
              <a:t>Step 6 of 7 of the Eco-Schools Framework</a:t>
            </a:r>
          </a:p>
        </p:txBody>
      </p:sp>
      <p:sp>
        <p:nvSpPr>
          <p:cNvPr id="7" name="Slide Number Placeholder 6"/>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223075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54404A9-9484-4663-8C14-494FAEE40A5E}" type="datetime1">
              <a:rPr lang="en-AU" smtClean="0"/>
              <a:t>18/10/2021</a:t>
            </a:fld>
            <a:endParaRPr lang="en-AU"/>
          </a:p>
        </p:txBody>
      </p:sp>
      <p:sp>
        <p:nvSpPr>
          <p:cNvPr id="6" name="Footer Placeholder 5"/>
          <p:cNvSpPr>
            <a:spLocks noGrp="1"/>
          </p:cNvSpPr>
          <p:nvPr>
            <p:ph type="ftr" sz="quarter" idx="11"/>
          </p:nvPr>
        </p:nvSpPr>
        <p:spPr/>
        <p:txBody>
          <a:bodyPr/>
          <a:lstStyle/>
          <a:p>
            <a:r>
              <a:rPr lang="en-AU"/>
              <a:t>Step 6 of 7 of the Eco-Schools Framework</a:t>
            </a:r>
          </a:p>
        </p:txBody>
      </p:sp>
      <p:sp>
        <p:nvSpPr>
          <p:cNvPr id="7" name="Slide Number Placeholder 6"/>
          <p:cNvSpPr>
            <a:spLocks noGrp="1"/>
          </p:cNvSpPr>
          <p:nvPr>
            <p:ph type="sldNum" sz="quarter" idx="12"/>
          </p:nvPr>
        </p:nvSpPr>
        <p:spPr/>
        <p:txBody>
          <a:bodyPr/>
          <a:lstStyle/>
          <a:p>
            <a:fld id="{8541A510-031F-4534-A505-28E9065762EF}" type="slidenum">
              <a:rPr lang="en-AU" smtClean="0"/>
              <a:t>‹#›</a:t>
            </a:fld>
            <a:endParaRPr lang="en-AU"/>
          </a:p>
        </p:txBody>
      </p:sp>
    </p:spTree>
    <p:extLst>
      <p:ext uri="{BB962C8B-B14F-4D97-AF65-F5344CB8AC3E}">
        <p14:creationId xmlns:p14="http://schemas.microsoft.com/office/powerpoint/2010/main" val="135851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FA15009-2F77-4727-B359-81E5B60EFDAD}" type="datetime1">
              <a:rPr lang="en-AU" smtClean="0"/>
              <a:t>18/10/2021</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AU"/>
              <a:t>Step 6 of 7 of the Eco-Schools Framework</a:t>
            </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41A510-031F-4534-A505-28E9065762EF}" type="slidenum">
              <a:rPr lang="en-AU" smtClean="0"/>
              <a:t>‹#›</a:t>
            </a:fld>
            <a:endParaRPr lang="en-AU"/>
          </a:p>
        </p:txBody>
      </p:sp>
    </p:spTree>
    <p:extLst>
      <p:ext uri="{BB962C8B-B14F-4D97-AF65-F5344CB8AC3E}">
        <p14:creationId xmlns:p14="http://schemas.microsoft.com/office/powerpoint/2010/main" val="19105809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www.eco-schoolswales.org/" TargetMode="Externa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83A88A2A-31B5-4C03-B53A-86C9F59623F1}"/>
              </a:ext>
            </a:extLst>
          </p:cNvPr>
          <p:cNvSpPr txBox="1"/>
          <p:nvPr/>
        </p:nvSpPr>
        <p:spPr>
          <a:xfrm>
            <a:off x="371474" y="1620715"/>
            <a:ext cx="6115051" cy="1461106"/>
          </a:xfrm>
          <a:prstGeom prst="rect">
            <a:avLst/>
          </a:prstGeom>
          <a:noFill/>
        </p:spPr>
        <p:txBody>
          <a:bodyPr wrap="square">
            <a:spAutoFit/>
          </a:bodyPr>
          <a:lstStyle/>
          <a:p>
            <a:pPr lvl="0">
              <a:lnSpc>
                <a:spcPct val="107000"/>
              </a:lnSpc>
              <a:spcAft>
                <a:spcPts val="800"/>
              </a:spcAft>
            </a:pPr>
            <a:r>
              <a:rPr lang="en-US" sz="1200" dirty="0">
                <a:effectLst/>
                <a:latin typeface="Lato"/>
                <a:ea typeface="Calibri" panose="020F0502020204030204" pitchFamily="34" charset="0"/>
                <a:cs typeface="Times New Roman" panose="02020603050405020304" pitchFamily="18" charset="0"/>
              </a:rPr>
              <a:t>A great way of getting the whole school involved and aware of Eco-Schools is to hold a </a:t>
            </a:r>
            <a:r>
              <a:rPr lang="en-US" sz="1200" b="1" dirty="0">
                <a:solidFill>
                  <a:srgbClr val="EA5A0B"/>
                </a:solidFill>
                <a:effectLst/>
                <a:latin typeface="Lato"/>
                <a:ea typeface="Calibri" panose="020F0502020204030204" pitchFamily="34" charset="0"/>
                <a:cs typeface="Times New Roman" panose="02020603050405020304" pitchFamily="18" charset="0"/>
              </a:rPr>
              <a:t>‘Community Action Day’</a:t>
            </a:r>
            <a:r>
              <a:rPr lang="en-US" sz="1200" dirty="0">
                <a:solidFill>
                  <a:srgbClr val="EA5A0B"/>
                </a:solidFill>
                <a:effectLst/>
                <a:latin typeface="Lato"/>
                <a:ea typeface="Calibri" panose="020F0502020204030204" pitchFamily="34" charset="0"/>
                <a:cs typeface="Times New Roman" panose="02020603050405020304" pitchFamily="18" charset="0"/>
              </a:rPr>
              <a:t>.</a:t>
            </a:r>
            <a:r>
              <a:rPr lang="en-US" sz="1200" b="1" dirty="0">
                <a:solidFill>
                  <a:srgbClr val="EA5A0B"/>
                </a:solidFill>
                <a:latin typeface="Lato"/>
                <a:ea typeface="Calibri" panose="020F0502020204030204" pitchFamily="34" charset="0"/>
                <a:cs typeface="Times New Roman" panose="02020603050405020304" pitchFamily="18" charset="0"/>
              </a:rPr>
              <a:t> </a:t>
            </a:r>
            <a:r>
              <a:rPr lang="en-US" sz="1200" dirty="0">
                <a:effectLst/>
                <a:latin typeface="Lato"/>
                <a:ea typeface="Calibri" panose="020F0502020204030204" pitchFamily="34" charset="0"/>
                <a:cs typeface="Times New Roman" panose="02020603050405020304" pitchFamily="18" charset="0"/>
              </a:rPr>
              <a:t>The Community Action Day can engage pupils in practical activities that relate to your Eco-Schools aims and the work of the Eco-Committee. It could also involve focusing on environmental topics in the curriculum. It is also be a great opportunity to engage with the community by involving parents, local residents, businesses and environmental organizations. Here are some ideas for your community action day!</a:t>
            </a:r>
          </a:p>
        </p:txBody>
      </p:sp>
      <p:sp>
        <p:nvSpPr>
          <p:cNvPr id="28" name="Rectangle: Rounded Corners 27">
            <a:extLst>
              <a:ext uri="{FF2B5EF4-FFF2-40B4-BE49-F238E27FC236}">
                <a16:creationId xmlns:a16="http://schemas.microsoft.com/office/drawing/2014/main" id="{BBB30357-459F-48BD-8FA2-37A7189B72C9}"/>
              </a:ext>
            </a:extLst>
          </p:cNvPr>
          <p:cNvSpPr/>
          <p:nvPr/>
        </p:nvSpPr>
        <p:spPr>
          <a:xfrm>
            <a:off x="292234" y="3899141"/>
            <a:ext cx="6167559" cy="1249056"/>
          </a:xfrm>
          <a:prstGeom prst="roundRect">
            <a:avLst/>
          </a:prstGeom>
          <a:solidFill>
            <a:srgbClr val="0066C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200" dirty="0">
                <a:solidFill>
                  <a:prstClr val="black"/>
                </a:solidFill>
                <a:latin typeface="Lato"/>
                <a:ea typeface="Calibri" panose="020F0502020204030204" pitchFamily="34" charset="0"/>
                <a:cs typeface="Times New Roman" panose="02020603050405020304" pitchFamily="18" charset="0"/>
              </a:rPr>
              <a:t>Regarding the Action day checklist, h</a:t>
            </a: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ow about designing a sheet with some aims for the day that pupils and teachers can try to tick off as the day goes on? It could be adapted for pupils, teachers, parents/guardians and office staff. Everyone can get involved and it can help to raise awareness of your Eco-Schools aims. One of your aims could simply be to wear something green to show your support!</a:t>
            </a:r>
          </a:p>
        </p:txBody>
      </p:sp>
      <p:pic>
        <p:nvPicPr>
          <p:cNvPr id="5" name="Picture 4" descr="Shape, rectangle&#10;&#10;Description automatically generated">
            <a:extLst>
              <a:ext uri="{FF2B5EF4-FFF2-40B4-BE49-F238E27FC236}">
                <a16:creationId xmlns:a16="http://schemas.microsoft.com/office/drawing/2014/main" id="{C2271018-2736-44F6-972C-DA22A5988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7" name="Rectangle: Rounded Corners 6">
            <a:extLst>
              <a:ext uri="{FF2B5EF4-FFF2-40B4-BE49-F238E27FC236}">
                <a16:creationId xmlns:a16="http://schemas.microsoft.com/office/drawing/2014/main" id="{C9055AA4-BACB-48A8-AFCC-3672394C360B}"/>
              </a:ext>
            </a:extLst>
          </p:cNvPr>
          <p:cNvSpPr/>
          <p:nvPr/>
        </p:nvSpPr>
        <p:spPr>
          <a:xfrm>
            <a:off x="-180071" y="3288553"/>
            <a:ext cx="3461891"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3" name="Subtitle 2">
            <a:extLst>
              <a:ext uri="{FF2B5EF4-FFF2-40B4-BE49-F238E27FC236}">
                <a16:creationId xmlns:a16="http://schemas.microsoft.com/office/drawing/2014/main" id="{F414E2C3-15E5-4E9F-9583-3CDFB853ADF1}"/>
              </a:ext>
            </a:extLst>
          </p:cNvPr>
          <p:cNvSpPr>
            <a:spLocks noGrp="1"/>
          </p:cNvSpPr>
          <p:nvPr>
            <p:ph type="subTitle" idx="1"/>
          </p:nvPr>
        </p:nvSpPr>
        <p:spPr>
          <a:xfrm>
            <a:off x="307166" y="3348577"/>
            <a:ext cx="2974654" cy="320032"/>
          </a:xfrm>
        </p:spPr>
        <p:txBody>
          <a:bodyPr>
            <a:noAutofit/>
          </a:bodyPr>
          <a:lstStyle/>
          <a:p>
            <a:pPr algn="l"/>
            <a:r>
              <a:rPr lang="en-AU" sz="1400" b="1" dirty="0">
                <a:solidFill>
                  <a:schemeClr val="bg1"/>
                </a:solidFill>
                <a:latin typeface="Lato"/>
              </a:rPr>
              <a:t>Community Action Day Checklist</a:t>
            </a:r>
          </a:p>
        </p:txBody>
      </p:sp>
      <p:sp>
        <p:nvSpPr>
          <p:cNvPr id="6" name="TextBox 5">
            <a:extLst>
              <a:ext uri="{FF2B5EF4-FFF2-40B4-BE49-F238E27FC236}">
                <a16:creationId xmlns:a16="http://schemas.microsoft.com/office/drawing/2014/main" id="{EC4E237E-B73E-4B2F-8669-87348B6D748D}"/>
              </a:ext>
            </a:extLst>
          </p:cNvPr>
          <p:cNvSpPr txBox="1"/>
          <p:nvPr/>
        </p:nvSpPr>
        <p:spPr>
          <a:xfrm>
            <a:off x="344743" y="335168"/>
            <a:ext cx="4778402" cy="979179"/>
          </a:xfrm>
          <a:prstGeom prst="rect">
            <a:avLst/>
          </a:prstGeom>
          <a:noFill/>
        </p:spPr>
        <p:txBody>
          <a:bodyPr wrap="square" rtlCol="0">
            <a:spAutoFit/>
          </a:bodyPr>
          <a:lstStyle/>
          <a:p>
            <a:pPr>
              <a:lnSpc>
                <a:spcPct val="150000"/>
              </a:lnSpc>
            </a:pPr>
            <a:r>
              <a:rPr lang="en-AU" sz="1400" b="0" dirty="0">
                <a:solidFill>
                  <a:srgbClr val="FFFFFF"/>
                </a:solidFill>
                <a:effectLst/>
                <a:latin typeface="Lato"/>
                <a:ea typeface="Calibri" panose="020F0502020204030204" pitchFamily="34" charset="0"/>
                <a:cs typeface="Arial" panose="020B0604020202020204" pitchFamily="34" charset="0"/>
              </a:rPr>
              <a:t>Step </a:t>
            </a:r>
            <a:r>
              <a:rPr lang="en-AU" sz="1400" b="1" dirty="0">
                <a:solidFill>
                  <a:srgbClr val="FFFFFF"/>
                </a:solidFill>
                <a:latin typeface="Lato"/>
                <a:ea typeface="Calibri" panose="020F0502020204030204" pitchFamily="34" charset="0"/>
                <a:cs typeface="Arial" panose="020B0604020202020204" pitchFamily="34" charset="0"/>
              </a:rPr>
              <a:t>6</a:t>
            </a:r>
            <a:r>
              <a:rPr lang="en-AU" sz="1400" b="0" dirty="0">
                <a:solidFill>
                  <a:srgbClr val="FFFFFF"/>
                </a:solidFill>
                <a:effectLst/>
                <a:latin typeface="Lato"/>
                <a:ea typeface="Calibri" panose="020F0502020204030204" pitchFamily="34" charset="0"/>
                <a:cs typeface="Arial" panose="020B0604020202020204" pitchFamily="34" charset="0"/>
              </a:rPr>
              <a:t> of </a:t>
            </a:r>
            <a:r>
              <a:rPr lang="en-AU" sz="1400" b="1" dirty="0">
                <a:solidFill>
                  <a:srgbClr val="FFFFFF"/>
                </a:solidFill>
                <a:effectLst/>
                <a:latin typeface="Lato"/>
                <a:ea typeface="Calibri" panose="020F0502020204030204" pitchFamily="34" charset="0"/>
                <a:cs typeface="Arial" panose="020B0604020202020204" pitchFamily="34" charset="0"/>
              </a:rPr>
              <a:t>7</a:t>
            </a:r>
            <a:r>
              <a:rPr lang="en-AU" sz="1400" b="0" dirty="0">
                <a:solidFill>
                  <a:srgbClr val="FFFFFF"/>
                </a:solidFill>
                <a:effectLst/>
                <a:latin typeface="Lato"/>
                <a:ea typeface="Calibri" panose="020F0502020204030204" pitchFamily="34" charset="0"/>
                <a:cs typeface="Arial" panose="020B0604020202020204" pitchFamily="34" charset="0"/>
              </a:rPr>
              <a:t> </a:t>
            </a:r>
          </a:p>
          <a:p>
            <a:pPr>
              <a:lnSpc>
                <a:spcPct val="150000"/>
              </a:lnSpc>
            </a:pPr>
            <a:r>
              <a:rPr lang="en-AU" sz="1400" b="1" dirty="0">
                <a:solidFill>
                  <a:schemeClr val="bg1"/>
                </a:solidFill>
                <a:latin typeface="Lato"/>
              </a:rPr>
              <a:t>ECO-SCHOOLS COMMUNITY ACTION DAY IDEAS</a:t>
            </a:r>
          </a:p>
          <a:p>
            <a:pPr>
              <a:lnSpc>
                <a:spcPct val="150000"/>
              </a:lnSpc>
            </a:pPr>
            <a:r>
              <a:rPr lang="en-AU" sz="1200" i="1" dirty="0">
                <a:solidFill>
                  <a:schemeClr val="bg1"/>
                </a:solidFill>
                <a:latin typeface="Lato"/>
              </a:rPr>
              <a:t>How can we inform &amp; involve the wider community?</a:t>
            </a:r>
          </a:p>
        </p:txBody>
      </p:sp>
      <p:pic>
        <p:nvPicPr>
          <p:cNvPr id="1026" name="Picture 2">
            <a:extLst>
              <a:ext uri="{FF2B5EF4-FFF2-40B4-BE49-F238E27FC236}">
                <a16:creationId xmlns:a16="http://schemas.microsoft.com/office/drawing/2014/main" id="{36E60E82-FD3D-4851-A3B9-5876F57E54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991" y="8504441"/>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Rounded Corners 24">
            <a:extLst>
              <a:ext uri="{FF2B5EF4-FFF2-40B4-BE49-F238E27FC236}">
                <a16:creationId xmlns:a16="http://schemas.microsoft.com/office/drawing/2014/main" id="{C0AAA2DA-898A-4D0B-887D-AB11BCA22C25}"/>
              </a:ext>
            </a:extLst>
          </p:cNvPr>
          <p:cNvSpPr/>
          <p:nvPr/>
        </p:nvSpPr>
        <p:spPr>
          <a:xfrm>
            <a:off x="292233" y="5340989"/>
            <a:ext cx="6094280" cy="845200"/>
          </a:xfrm>
          <a:prstGeom prst="roundRect">
            <a:avLst/>
          </a:prstGeom>
          <a:solidFill>
            <a:srgbClr val="009934">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defRPr/>
            </a:pPr>
            <a:endParaRPr kumimoji="0" lang="en-GB" sz="1200" b="0" i="0" u="none" strike="noStrike" kern="1200" cap="none" spc="0" normalizeH="0" baseline="0" noProof="0" dirty="0">
              <a:ln>
                <a:noFill/>
              </a:ln>
              <a:solidFill>
                <a:prstClr val="black"/>
              </a:solidFill>
              <a:effectLst/>
              <a:uLnTx/>
              <a:uFillTx/>
              <a:latin typeface="Lato"/>
              <a:ea typeface="Times New Roman" panose="02020603050405020304" pitchFamily="18" charset="0"/>
              <a:cs typeface="+mn-cs"/>
            </a:endParaRPr>
          </a:p>
          <a:p>
            <a:pPr>
              <a:lnSpc>
                <a:spcPct val="107000"/>
              </a:lnSpc>
              <a:spcAft>
                <a:spcPts val="800"/>
              </a:spcAft>
              <a:defRPr/>
            </a:pPr>
            <a:r>
              <a:rPr kumimoji="0" lang="en-GB" sz="1200" b="0" i="0" u="none" strike="noStrike" kern="1200" cap="none" spc="0" normalizeH="0" baseline="0" noProof="0" dirty="0">
                <a:ln>
                  <a:noFill/>
                </a:ln>
                <a:solidFill>
                  <a:prstClr val="black"/>
                </a:solidFill>
                <a:effectLst/>
                <a:uLnTx/>
                <a:uFillTx/>
                <a:latin typeface="Lato"/>
                <a:ea typeface="Times New Roman" panose="02020603050405020304" pitchFamily="18" charset="0"/>
                <a:cs typeface="+mn-cs"/>
              </a:rPr>
              <a:t>Whatever you decide to do should promote your Eco-Schools activities, reflect the age and ability of the pupils, and most importantly, should be fun!</a:t>
            </a:r>
            <a:endParaRPr kumimoji="0" lang="en-AU" sz="1200" b="0" i="0" u="none" strike="noStrike" kern="1200" cap="none" spc="0" normalizeH="0" baseline="0" noProof="0" dirty="0">
              <a:ln>
                <a:noFill/>
              </a:ln>
              <a:solidFill>
                <a:prstClr val="black"/>
              </a:solidFill>
              <a:effectLst/>
              <a:uLnTx/>
              <a:uFillTx/>
              <a:latin typeface="Lato"/>
              <a:ea typeface="Times New Roman" panose="02020603050405020304" pitchFamily="18" charset="0"/>
              <a:cs typeface="+mn-cs"/>
            </a:endParaRP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endParaRPr>
          </a:p>
        </p:txBody>
      </p:sp>
      <p:sp>
        <p:nvSpPr>
          <p:cNvPr id="34" name="Rectangle: Rounded Corners 33">
            <a:extLst>
              <a:ext uri="{FF2B5EF4-FFF2-40B4-BE49-F238E27FC236}">
                <a16:creationId xmlns:a16="http://schemas.microsoft.com/office/drawing/2014/main" id="{019689DE-E1BF-427F-A28A-210E37A532C8}"/>
              </a:ext>
            </a:extLst>
          </p:cNvPr>
          <p:cNvSpPr/>
          <p:nvPr/>
        </p:nvSpPr>
        <p:spPr>
          <a:xfrm>
            <a:off x="292231" y="6392921"/>
            <a:ext cx="6094279" cy="643683"/>
          </a:xfrm>
          <a:prstGeom prst="roundRect">
            <a:avLst/>
          </a:prstGeom>
          <a:solidFill>
            <a:srgbClr val="EA5A0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a:ea typeface="Times New Roman" panose="02020603050405020304" pitchFamily="18" charset="0"/>
                <a:cs typeface="+mn-cs"/>
              </a:rPr>
              <a:t>How you choose to get your school community aware and involved with the work of your Eco-Schools committee is entirely up to you! </a:t>
            </a:r>
          </a:p>
        </p:txBody>
      </p:sp>
      <p:sp>
        <p:nvSpPr>
          <p:cNvPr id="9" name="Slide Number Placeholder 8">
            <a:extLst>
              <a:ext uri="{FF2B5EF4-FFF2-40B4-BE49-F238E27FC236}">
                <a16:creationId xmlns:a16="http://schemas.microsoft.com/office/drawing/2014/main" id="{1DCED862-730E-47EF-90C5-E70159D9E0AF}"/>
              </a:ext>
            </a:extLst>
          </p:cNvPr>
          <p:cNvSpPr>
            <a:spLocks noGrp="1"/>
          </p:cNvSpPr>
          <p:nvPr>
            <p:ph type="sldNum" sz="quarter" idx="12"/>
          </p:nvPr>
        </p:nvSpPr>
        <p:spPr/>
        <p:txBody>
          <a:bodyPr/>
          <a:lstStyle/>
          <a:p>
            <a:fld id="{8541A510-031F-4534-A505-28E9065762EF}" type="slidenum">
              <a:rPr lang="en-AU" smtClean="0"/>
              <a:t>1</a:t>
            </a:fld>
            <a:endParaRPr lang="en-AU"/>
          </a:p>
        </p:txBody>
      </p:sp>
    </p:spTree>
    <p:extLst>
      <p:ext uri="{BB962C8B-B14F-4D97-AF65-F5344CB8AC3E}">
        <p14:creationId xmlns:p14="http://schemas.microsoft.com/office/powerpoint/2010/main" val="273919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 rectangle&#10;&#10;Description automatically generated">
            <a:extLst>
              <a:ext uri="{FF2B5EF4-FFF2-40B4-BE49-F238E27FC236}">
                <a16:creationId xmlns:a16="http://schemas.microsoft.com/office/drawing/2014/main" id="{C2271018-2736-44F6-972C-DA22A5988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3" name="Subtitle 2">
            <a:extLst>
              <a:ext uri="{FF2B5EF4-FFF2-40B4-BE49-F238E27FC236}">
                <a16:creationId xmlns:a16="http://schemas.microsoft.com/office/drawing/2014/main" id="{F414E2C3-15E5-4E9F-9583-3CDFB853ADF1}"/>
              </a:ext>
            </a:extLst>
          </p:cNvPr>
          <p:cNvSpPr>
            <a:spLocks noGrp="1"/>
          </p:cNvSpPr>
          <p:nvPr>
            <p:ph type="subTitle" idx="1"/>
          </p:nvPr>
        </p:nvSpPr>
        <p:spPr>
          <a:xfrm>
            <a:off x="294639" y="3449471"/>
            <a:ext cx="3575903" cy="320032"/>
          </a:xfrm>
        </p:spPr>
        <p:txBody>
          <a:bodyPr>
            <a:noAutofit/>
          </a:bodyPr>
          <a:lstStyle/>
          <a:p>
            <a:pPr algn="l"/>
            <a:r>
              <a:rPr lang="en-AU" sz="1400" b="1" dirty="0">
                <a:solidFill>
                  <a:schemeClr val="bg1"/>
                </a:solidFill>
                <a:latin typeface="Lato"/>
              </a:rPr>
              <a:t> Environmentally Focussed Curriculum</a:t>
            </a:r>
          </a:p>
        </p:txBody>
      </p:sp>
      <p:sp>
        <p:nvSpPr>
          <p:cNvPr id="6" name="TextBox 5">
            <a:extLst>
              <a:ext uri="{FF2B5EF4-FFF2-40B4-BE49-F238E27FC236}">
                <a16:creationId xmlns:a16="http://schemas.microsoft.com/office/drawing/2014/main" id="{EC4E237E-B73E-4B2F-8669-87348B6D748D}"/>
              </a:ext>
            </a:extLst>
          </p:cNvPr>
          <p:cNvSpPr txBox="1"/>
          <p:nvPr/>
        </p:nvSpPr>
        <p:spPr>
          <a:xfrm>
            <a:off x="0" y="659814"/>
            <a:ext cx="4843463" cy="372923"/>
          </a:xfrm>
          <a:prstGeom prst="rect">
            <a:avLst/>
          </a:prstGeom>
          <a:noFill/>
        </p:spPr>
        <p:txBody>
          <a:bodyPr wrap="square" rtlCol="0">
            <a:spAutoFit/>
          </a:bodyPr>
          <a:lstStyle/>
          <a:p>
            <a:pPr algn="ctr">
              <a:lnSpc>
                <a:spcPct val="150000"/>
              </a:lnSpc>
            </a:pPr>
            <a:r>
              <a:rPr lang="en-AU" sz="1400" b="1" dirty="0">
                <a:solidFill>
                  <a:schemeClr val="bg1"/>
                </a:solidFill>
                <a:latin typeface="Lato"/>
              </a:rPr>
              <a:t>ECO-SCHOOLS COMMUNITY ACTION DAY IDEAS</a:t>
            </a:r>
          </a:p>
        </p:txBody>
      </p:sp>
      <p:sp>
        <p:nvSpPr>
          <p:cNvPr id="17" name="Rectangle: Rounded Corners 16">
            <a:extLst>
              <a:ext uri="{FF2B5EF4-FFF2-40B4-BE49-F238E27FC236}">
                <a16:creationId xmlns:a16="http://schemas.microsoft.com/office/drawing/2014/main" id="{28B746BB-EA15-4280-B392-EE461874180A}"/>
              </a:ext>
            </a:extLst>
          </p:cNvPr>
          <p:cNvSpPr/>
          <p:nvPr/>
        </p:nvSpPr>
        <p:spPr>
          <a:xfrm>
            <a:off x="-167430" y="1506478"/>
            <a:ext cx="2372125"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18" name="Subtitle 2">
            <a:extLst>
              <a:ext uri="{FF2B5EF4-FFF2-40B4-BE49-F238E27FC236}">
                <a16:creationId xmlns:a16="http://schemas.microsoft.com/office/drawing/2014/main" id="{0E7579B9-2FC5-4BF4-B65D-4DA633E77254}"/>
              </a:ext>
            </a:extLst>
          </p:cNvPr>
          <p:cNvSpPr txBox="1">
            <a:spLocks/>
          </p:cNvSpPr>
          <p:nvPr/>
        </p:nvSpPr>
        <p:spPr>
          <a:xfrm>
            <a:off x="319806" y="1566502"/>
            <a:ext cx="1884889" cy="32003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AU" sz="1400" b="1" dirty="0">
                <a:solidFill>
                  <a:schemeClr val="bg1"/>
                </a:solidFill>
                <a:latin typeface="Lato"/>
              </a:rPr>
              <a:t>Try Something New</a:t>
            </a:r>
          </a:p>
        </p:txBody>
      </p:sp>
      <p:sp>
        <p:nvSpPr>
          <p:cNvPr id="19" name="TextBox 18">
            <a:extLst>
              <a:ext uri="{FF2B5EF4-FFF2-40B4-BE49-F238E27FC236}">
                <a16:creationId xmlns:a16="http://schemas.microsoft.com/office/drawing/2014/main" id="{5356AD16-7C94-49C2-8A01-1B07DD9140EE}"/>
              </a:ext>
            </a:extLst>
          </p:cNvPr>
          <p:cNvSpPr txBox="1"/>
          <p:nvPr/>
        </p:nvSpPr>
        <p:spPr>
          <a:xfrm>
            <a:off x="357383" y="2027809"/>
            <a:ext cx="6115051" cy="670633"/>
          </a:xfrm>
          <a:prstGeom prst="rect">
            <a:avLst/>
          </a:prstGeom>
          <a:noFill/>
        </p:spPr>
        <p:txBody>
          <a:bodyPr wrap="square">
            <a:spAutoFit/>
          </a:bodyPr>
          <a:lstStyle/>
          <a:p>
            <a:pPr lvl="0">
              <a:lnSpc>
                <a:spcPct val="107000"/>
              </a:lnSpc>
              <a:spcAft>
                <a:spcPts val="800"/>
              </a:spcAft>
            </a:pPr>
            <a:r>
              <a:rPr lang="en-US" sz="1200" dirty="0">
                <a:effectLst/>
                <a:latin typeface="Lato"/>
                <a:ea typeface="Calibri" panose="020F0502020204030204" pitchFamily="34" charset="0"/>
                <a:cs typeface="Times New Roman" panose="02020603050405020304" pitchFamily="18" charset="0"/>
              </a:rPr>
              <a:t>This could be an action or an initiative that the whole school is encouraged to take part in for a day or even the whole week. You may even find that it catches on to be a long-term initiative. Some ideas…</a:t>
            </a:r>
          </a:p>
        </p:txBody>
      </p:sp>
      <p:sp>
        <p:nvSpPr>
          <p:cNvPr id="10" name="Rectangle: Rounded Corners 9">
            <a:extLst>
              <a:ext uri="{FF2B5EF4-FFF2-40B4-BE49-F238E27FC236}">
                <a16:creationId xmlns:a16="http://schemas.microsoft.com/office/drawing/2014/main" id="{3A738448-5997-4D80-B243-E763A6477996}"/>
              </a:ext>
            </a:extLst>
          </p:cNvPr>
          <p:cNvSpPr/>
          <p:nvPr/>
        </p:nvSpPr>
        <p:spPr>
          <a:xfrm>
            <a:off x="3506701" y="4694149"/>
            <a:ext cx="3071617" cy="1810724"/>
          </a:xfrm>
          <a:prstGeom prst="roundRect">
            <a:avLst/>
          </a:prstGeom>
          <a:solidFill>
            <a:srgbClr val="0066C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libri" panose="020F0502020204030204" pitchFamily="34" charset="0"/>
                <a:cs typeface="Times New Roman" panose="02020603050405020304" pitchFamily="18" charset="0"/>
              </a:rPr>
              <a:t>Low Energy Day</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Challenge the whole school to use as little energy as possible, e.g. avoid interactive whiteboards, lights on only when necessary. The meter readings can be compared with an ordinary day to see impact.</a:t>
            </a:r>
            <a:endParaRPr kumimoji="0" lang="en-US" sz="1200" b="1" i="0" u="none" strike="noStrike" kern="1200" cap="none" spc="0" normalizeH="0" baseline="0" noProof="0" dirty="0">
              <a:ln>
                <a:noFill/>
              </a:ln>
              <a:solidFill>
                <a:srgbClr val="EA5A0B"/>
              </a:solidFill>
              <a:effectLst/>
              <a:uLnTx/>
              <a:uFillTx/>
              <a:latin typeface="Lato"/>
              <a:ea typeface="Calibri" panose="020F050202020403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439A3EC5-5E4D-4D5C-9D36-699C407786BB}"/>
              </a:ext>
            </a:extLst>
          </p:cNvPr>
          <p:cNvSpPr/>
          <p:nvPr/>
        </p:nvSpPr>
        <p:spPr>
          <a:xfrm>
            <a:off x="357382" y="4694004"/>
            <a:ext cx="3071617" cy="1810724"/>
          </a:xfrm>
          <a:prstGeom prst="roundRect">
            <a:avLst/>
          </a:prstGeom>
          <a:solidFill>
            <a:srgbClr val="EA5A0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libri" panose="020F0502020204030204" pitchFamily="34" charset="0"/>
                <a:cs typeface="Times New Roman" panose="02020603050405020304" pitchFamily="18" charset="0"/>
              </a:rPr>
              <a:t>Reduce/Reuse/Recycle Day</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Could include promoting a ‘waste free lunch’, ‘junk modelling’, workshops run by county recycling officers.</a:t>
            </a:r>
          </a:p>
        </p:txBody>
      </p:sp>
      <p:sp>
        <p:nvSpPr>
          <p:cNvPr id="20" name="Rectangle: Rounded Corners 19">
            <a:extLst>
              <a:ext uri="{FF2B5EF4-FFF2-40B4-BE49-F238E27FC236}">
                <a16:creationId xmlns:a16="http://schemas.microsoft.com/office/drawing/2014/main" id="{5DABB733-56D3-4662-99D2-D74180D81246}"/>
              </a:ext>
            </a:extLst>
          </p:cNvPr>
          <p:cNvSpPr/>
          <p:nvPr/>
        </p:nvSpPr>
        <p:spPr>
          <a:xfrm>
            <a:off x="3506701" y="2805443"/>
            <a:ext cx="3071617" cy="1810724"/>
          </a:xfrm>
          <a:prstGeom prst="roundRect">
            <a:avLst/>
          </a:prstGeom>
          <a:solidFill>
            <a:srgbClr val="009934">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libri" panose="020F0502020204030204" pitchFamily="34" charset="0"/>
                <a:cs typeface="Times New Roman" panose="02020603050405020304" pitchFamily="18" charset="0"/>
              </a:rPr>
              <a:t>School Grounds Action Day</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Could include litter picking/ tree planting/ making bird feeders/ planting a herb garden.</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Rectangle: Rounded Corners 20">
            <a:extLst>
              <a:ext uri="{FF2B5EF4-FFF2-40B4-BE49-F238E27FC236}">
                <a16:creationId xmlns:a16="http://schemas.microsoft.com/office/drawing/2014/main" id="{8F3DA3BA-3AEC-457D-9F43-A324749196E6}"/>
              </a:ext>
            </a:extLst>
          </p:cNvPr>
          <p:cNvSpPr/>
          <p:nvPr/>
        </p:nvSpPr>
        <p:spPr>
          <a:xfrm>
            <a:off x="3547524" y="6571774"/>
            <a:ext cx="3030793" cy="1810724"/>
          </a:xfrm>
          <a:prstGeom prst="roundRect">
            <a:avLst/>
          </a:prstGeom>
          <a:solidFill>
            <a:srgbClr val="EA5A0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libri" panose="020F0502020204030204" pitchFamily="34" charset="0"/>
                <a:cs typeface="Times New Roman" panose="02020603050405020304" pitchFamily="18" charset="0"/>
              </a:rPr>
              <a:t>Walk to school week/ Walking Wednesday</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Encourage pupils and parents to walk or cycle to school. Perhaps organize a ‘walking bus’.</a:t>
            </a:r>
          </a:p>
        </p:txBody>
      </p:sp>
      <p:sp>
        <p:nvSpPr>
          <p:cNvPr id="22" name="Rectangle: Rounded Corners 21">
            <a:extLst>
              <a:ext uri="{FF2B5EF4-FFF2-40B4-BE49-F238E27FC236}">
                <a16:creationId xmlns:a16="http://schemas.microsoft.com/office/drawing/2014/main" id="{517C0078-4D8A-4E70-9F2C-3A71CDA82806}"/>
              </a:ext>
            </a:extLst>
          </p:cNvPr>
          <p:cNvSpPr/>
          <p:nvPr/>
        </p:nvSpPr>
        <p:spPr>
          <a:xfrm>
            <a:off x="357382" y="2805443"/>
            <a:ext cx="3071617" cy="1810724"/>
          </a:xfrm>
          <a:prstGeom prst="roundRect">
            <a:avLst/>
          </a:prstGeom>
          <a:solidFill>
            <a:srgbClr val="0066C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libri" panose="020F0502020204030204" pitchFamily="34" charset="0"/>
                <a:cs typeface="Times New Roman" panose="02020603050405020304" pitchFamily="18" charset="0"/>
              </a:rPr>
              <a:t>Waste Free Lunch Week</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The aim is to reduce the amount of rubbish produced after we finish our packed lunch, by thinking ahead about the kind of food we buy and how we package it. Great resources are available from the Eco-Schools members’ website.</a:t>
            </a:r>
          </a:p>
        </p:txBody>
      </p:sp>
      <p:sp>
        <p:nvSpPr>
          <p:cNvPr id="23" name="Rectangle: Rounded Corners 22">
            <a:extLst>
              <a:ext uri="{FF2B5EF4-FFF2-40B4-BE49-F238E27FC236}">
                <a16:creationId xmlns:a16="http://schemas.microsoft.com/office/drawing/2014/main" id="{99FEB8EC-9FB1-4F6B-AECC-79CE20490455}"/>
              </a:ext>
            </a:extLst>
          </p:cNvPr>
          <p:cNvSpPr/>
          <p:nvPr/>
        </p:nvSpPr>
        <p:spPr>
          <a:xfrm>
            <a:off x="398205" y="6582564"/>
            <a:ext cx="3030793" cy="1810724"/>
          </a:xfrm>
          <a:prstGeom prst="roundRect">
            <a:avLst/>
          </a:prstGeom>
          <a:solidFill>
            <a:srgbClr val="009934">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Lato"/>
                <a:ea typeface="Calibri" panose="020F0502020204030204" pitchFamily="34" charset="0"/>
                <a:cs typeface="Times New Roman" panose="02020603050405020304" pitchFamily="18" charset="0"/>
              </a:rPr>
              <a:t>Health Challenge Week</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Everyone is encouraged to eat a perfectly balanced diet and take the recommended exercise for the whole week.</a:t>
            </a:r>
          </a:p>
        </p:txBody>
      </p:sp>
      <p:sp>
        <p:nvSpPr>
          <p:cNvPr id="8" name="Slide Number Placeholder 7">
            <a:extLst>
              <a:ext uri="{FF2B5EF4-FFF2-40B4-BE49-F238E27FC236}">
                <a16:creationId xmlns:a16="http://schemas.microsoft.com/office/drawing/2014/main" id="{BFF8E988-ABF5-42A0-B3AE-07EEA34BA1E0}"/>
              </a:ext>
            </a:extLst>
          </p:cNvPr>
          <p:cNvSpPr>
            <a:spLocks noGrp="1"/>
          </p:cNvSpPr>
          <p:nvPr>
            <p:ph type="sldNum" sz="quarter" idx="12"/>
          </p:nvPr>
        </p:nvSpPr>
        <p:spPr/>
        <p:txBody>
          <a:bodyPr/>
          <a:lstStyle/>
          <a:p>
            <a:fld id="{8541A510-031F-4534-A505-28E9065762EF}" type="slidenum">
              <a:rPr lang="en-AU" smtClean="0"/>
              <a:t>2</a:t>
            </a:fld>
            <a:endParaRPr lang="en-AU"/>
          </a:p>
        </p:txBody>
      </p:sp>
      <p:sp>
        <p:nvSpPr>
          <p:cNvPr id="9" name="Footer Placeholder 8">
            <a:extLst>
              <a:ext uri="{FF2B5EF4-FFF2-40B4-BE49-F238E27FC236}">
                <a16:creationId xmlns:a16="http://schemas.microsoft.com/office/drawing/2014/main" id="{C4B933DB-8B13-4370-853A-D820D92BC747}"/>
              </a:ext>
            </a:extLst>
          </p:cNvPr>
          <p:cNvSpPr>
            <a:spLocks noGrp="1"/>
          </p:cNvSpPr>
          <p:nvPr>
            <p:ph type="ftr" sz="quarter" idx="11"/>
          </p:nvPr>
        </p:nvSpPr>
        <p:spPr/>
        <p:txBody>
          <a:bodyPr/>
          <a:lstStyle/>
          <a:p>
            <a:r>
              <a:rPr lang="en-AU"/>
              <a:t>Step 6 of 7 of the Eco-Schools Framework</a:t>
            </a:r>
          </a:p>
        </p:txBody>
      </p:sp>
      <p:pic>
        <p:nvPicPr>
          <p:cNvPr id="24" name="Picture 2">
            <a:extLst>
              <a:ext uri="{FF2B5EF4-FFF2-40B4-BE49-F238E27FC236}">
                <a16:creationId xmlns:a16="http://schemas.microsoft.com/office/drawing/2014/main" id="{ED902799-1E9F-4A22-A6EE-0541B9D2C9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991" y="8504441"/>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72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 rectangle&#10;&#10;Description automatically generated">
            <a:extLst>
              <a:ext uri="{FF2B5EF4-FFF2-40B4-BE49-F238E27FC236}">
                <a16:creationId xmlns:a16="http://schemas.microsoft.com/office/drawing/2014/main" id="{C2271018-2736-44F6-972C-DA22A5988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7" name="Rectangle: Rounded Corners 6">
            <a:extLst>
              <a:ext uri="{FF2B5EF4-FFF2-40B4-BE49-F238E27FC236}">
                <a16:creationId xmlns:a16="http://schemas.microsoft.com/office/drawing/2014/main" id="{C9055AA4-BACB-48A8-AFCC-3672394C360B}"/>
              </a:ext>
            </a:extLst>
          </p:cNvPr>
          <p:cNvSpPr/>
          <p:nvPr/>
        </p:nvSpPr>
        <p:spPr>
          <a:xfrm>
            <a:off x="-149394" y="1499616"/>
            <a:ext cx="3806994" cy="403856"/>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0066CB"/>
              </a:solidFill>
            </a:endParaRPr>
          </a:p>
        </p:txBody>
      </p:sp>
      <p:sp>
        <p:nvSpPr>
          <p:cNvPr id="3" name="Subtitle 2">
            <a:extLst>
              <a:ext uri="{FF2B5EF4-FFF2-40B4-BE49-F238E27FC236}">
                <a16:creationId xmlns:a16="http://schemas.microsoft.com/office/drawing/2014/main" id="{F414E2C3-15E5-4E9F-9583-3CDFB853ADF1}"/>
              </a:ext>
            </a:extLst>
          </p:cNvPr>
          <p:cNvSpPr>
            <a:spLocks noGrp="1"/>
          </p:cNvSpPr>
          <p:nvPr>
            <p:ph type="subTitle" idx="1"/>
          </p:nvPr>
        </p:nvSpPr>
        <p:spPr>
          <a:xfrm>
            <a:off x="232009" y="1558836"/>
            <a:ext cx="3575903" cy="320032"/>
          </a:xfrm>
        </p:spPr>
        <p:txBody>
          <a:bodyPr>
            <a:noAutofit/>
          </a:bodyPr>
          <a:lstStyle/>
          <a:p>
            <a:pPr algn="l"/>
            <a:r>
              <a:rPr lang="en-AU" sz="1400" b="1" dirty="0">
                <a:solidFill>
                  <a:schemeClr val="bg1"/>
                </a:solidFill>
                <a:latin typeface="Lato"/>
              </a:rPr>
              <a:t> Environmentally Focussed Curriculum</a:t>
            </a:r>
          </a:p>
        </p:txBody>
      </p:sp>
      <p:sp>
        <p:nvSpPr>
          <p:cNvPr id="15" name="TextBox 14">
            <a:extLst>
              <a:ext uri="{FF2B5EF4-FFF2-40B4-BE49-F238E27FC236}">
                <a16:creationId xmlns:a16="http://schemas.microsoft.com/office/drawing/2014/main" id="{EB18B2C3-5BE6-4F62-AAEC-83B224772E47}"/>
              </a:ext>
            </a:extLst>
          </p:cNvPr>
          <p:cNvSpPr txBox="1"/>
          <p:nvPr/>
        </p:nvSpPr>
        <p:spPr>
          <a:xfrm>
            <a:off x="344743" y="1973169"/>
            <a:ext cx="6115051" cy="670633"/>
          </a:xfrm>
          <a:prstGeom prst="rect">
            <a:avLst/>
          </a:prstGeom>
          <a:noFill/>
        </p:spPr>
        <p:txBody>
          <a:bodyPr wrap="square">
            <a:spAutoFit/>
          </a:bodyPr>
          <a:lstStyle/>
          <a:p>
            <a:pPr lvl="0">
              <a:lnSpc>
                <a:spcPct val="107000"/>
              </a:lnSpc>
              <a:spcAft>
                <a:spcPts val="800"/>
              </a:spcAft>
            </a:pPr>
            <a:r>
              <a:rPr lang="en-US" sz="1200" dirty="0">
                <a:effectLst/>
                <a:latin typeface="Lato"/>
                <a:ea typeface="Calibri" panose="020F0502020204030204" pitchFamily="34" charset="0"/>
                <a:cs typeface="Times New Roman" panose="02020603050405020304" pitchFamily="18" charset="0"/>
              </a:rPr>
              <a:t>This is a great way of getting all teaching staff on board through focusing on environmental issues in lessons for the day or even the whole week. Some suggestions for different curriculum areas are…</a:t>
            </a:r>
          </a:p>
        </p:txBody>
      </p:sp>
      <p:grpSp>
        <p:nvGrpSpPr>
          <p:cNvPr id="35" name="Group 34">
            <a:extLst>
              <a:ext uri="{FF2B5EF4-FFF2-40B4-BE49-F238E27FC236}">
                <a16:creationId xmlns:a16="http://schemas.microsoft.com/office/drawing/2014/main" id="{D884D33E-4FB6-4000-B800-FFE21716B97A}"/>
              </a:ext>
            </a:extLst>
          </p:cNvPr>
          <p:cNvGrpSpPr/>
          <p:nvPr/>
        </p:nvGrpSpPr>
        <p:grpSpPr>
          <a:xfrm>
            <a:off x="3099468" y="2951756"/>
            <a:ext cx="2740360" cy="2482106"/>
            <a:chOff x="3657600" y="2778958"/>
            <a:chExt cx="2740360" cy="2482106"/>
          </a:xfrm>
        </p:grpSpPr>
        <p:pic>
          <p:nvPicPr>
            <p:cNvPr id="8" name="Picture 7" descr="Shape, circle&#10;&#10;Description automatically generated">
              <a:extLst>
                <a:ext uri="{FF2B5EF4-FFF2-40B4-BE49-F238E27FC236}">
                  <a16:creationId xmlns:a16="http://schemas.microsoft.com/office/drawing/2014/main" id="{106F3BDA-CF52-467B-8866-7430EBDF939B}"/>
                </a:ext>
              </a:extLst>
            </p:cNvPr>
            <p:cNvPicPr>
              <a:picLocks noChangeAspect="1"/>
            </p:cNvPicPr>
            <p:nvPr/>
          </p:nvPicPr>
          <p:blipFill>
            <a:blip r:embed="rId4">
              <a:alphaModFix amt="30000"/>
              <a:extLst>
                <a:ext uri="{28A0092B-C50C-407E-A947-70E740481C1C}">
                  <a14:useLocalDpi xmlns:a14="http://schemas.microsoft.com/office/drawing/2010/main" val="0"/>
                </a:ext>
              </a:extLst>
            </a:blip>
            <a:stretch>
              <a:fillRect/>
            </a:stretch>
          </p:blipFill>
          <p:spPr>
            <a:xfrm>
              <a:off x="3657600" y="2778958"/>
              <a:ext cx="2740360" cy="2482106"/>
            </a:xfrm>
            <a:prstGeom prst="rect">
              <a:avLst/>
            </a:prstGeom>
          </p:spPr>
        </p:pic>
        <p:sp>
          <p:nvSpPr>
            <p:cNvPr id="20" name="TextBox 19">
              <a:extLst>
                <a:ext uri="{FF2B5EF4-FFF2-40B4-BE49-F238E27FC236}">
                  <a16:creationId xmlns:a16="http://schemas.microsoft.com/office/drawing/2014/main" id="{26BA4D54-0573-4B4F-B51D-AD9E96435E64}"/>
                </a:ext>
              </a:extLst>
            </p:cNvPr>
            <p:cNvSpPr txBox="1"/>
            <p:nvPr/>
          </p:nvSpPr>
          <p:spPr>
            <a:xfrm>
              <a:off x="4066161" y="3108270"/>
              <a:ext cx="2203437" cy="169918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effectLst/>
                  <a:uLnTx/>
                  <a:uFillTx/>
                  <a:latin typeface="Lato"/>
                  <a:ea typeface="Calibri" panose="020F0502020204030204" pitchFamily="34" charset="0"/>
                  <a:cs typeface="Times New Roman" panose="02020603050405020304" pitchFamily="18" charset="0"/>
                </a:rPr>
                <a:t>English</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Debates on environmental topics </a:t>
              </a:r>
              <a:r>
                <a:rPr lang="en-US" sz="1200" dirty="0">
                  <a:solidFill>
                    <a:prstClr val="black"/>
                  </a:solidFill>
                  <a:latin typeface="Lato"/>
                  <a:ea typeface="Calibri" panose="020F0502020204030204" pitchFamily="34" charset="0"/>
                  <a:cs typeface="Times New Roman" panose="02020603050405020304" pitchFamily="18" charset="0"/>
                </a:rPr>
                <a:t>E</a:t>
              </a: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.g. should we ban plastic bags in our town?</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Writing reports or news articles about the school’s environmental activities.</a:t>
              </a:r>
            </a:p>
          </p:txBody>
        </p:sp>
      </p:grpSp>
      <p:grpSp>
        <p:nvGrpSpPr>
          <p:cNvPr id="36" name="Group 35">
            <a:extLst>
              <a:ext uri="{FF2B5EF4-FFF2-40B4-BE49-F238E27FC236}">
                <a16:creationId xmlns:a16="http://schemas.microsoft.com/office/drawing/2014/main" id="{B2437CDA-F9DE-44E6-9CD9-BA9B2AEEF793}"/>
              </a:ext>
            </a:extLst>
          </p:cNvPr>
          <p:cNvGrpSpPr/>
          <p:nvPr/>
        </p:nvGrpSpPr>
        <p:grpSpPr>
          <a:xfrm>
            <a:off x="695041" y="2941828"/>
            <a:ext cx="2740359" cy="2482106"/>
            <a:chOff x="344743" y="2680996"/>
            <a:chExt cx="2740359" cy="2482106"/>
          </a:xfrm>
        </p:grpSpPr>
        <p:pic>
          <p:nvPicPr>
            <p:cNvPr id="24" name="Picture 23">
              <a:extLst>
                <a:ext uri="{FF2B5EF4-FFF2-40B4-BE49-F238E27FC236}">
                  <a16:creationId xmlns:a16="http://schemas.microsoft.com/office/drawing/2014/main" id="{535BFD44-9E80-4175-8552-ACC2865DAEF7}"/>
                </a:ext>
              </a:extLst>
            </p:cNvPr>
            <p:cNvPicPr>
              <a:picLocks noChangeAspect="1"/>
            </p:cNvPicPr>
            <p:nvPr/>
          </p:nvPicPr>
          <p:blipFill>
            <a:blip r:embed="rId6">
              <a:alphaModFix amt="30000"/>
              <a:extLst>
                <a:ext uri="{28A0092B-C50C-407E-A947-70E740481C1C}">
                  <a14:useLocalDpi xmlns:a14="http://schemas.microsoft.com/office/drawing/2010/main" val="0"/>
                </a:ext>
              </a:extLst>
            </a:blip>
            <a:srcRect/>
            <a:stretch/>
          </p:blipFill>
          <p:spPr>
            <a:xfrm>
              <a:off x="344743" y="2680996"/>
              <a:ext cx="2740359" cy="2482106"/>
            </a:xfrm>
            <a:prstGeom prst="rect">
              <a:avLst/>
            </a:prstGeom>
          </p:spPr>
        </p:pic>
        <p:sp>
          <p:nvSpPr>
            <p:cNvPr id="26" name="TextBox 25">
              <a:extLst>
                <a:ext uri="{FF2B5EF4-FFF2-40B4-BE49-F238E27FC236}">
                  <a16:creationId xmlns:a16="http://schemas.microsoft.com/office/drawing/2014/main" id="{2CCF9BF9-72EE-4D17-B4A8-6941AFEEFFF8}"/>
                </a:ext>
              </a:extLst>
            </p:cNvPr>
            <p:cNvSpPr txBox="1"/>
            <p:nvPr/>
          </p:nvSpPr>
          <p:spPr>
            <a:xfrm>
              <a:off x="792860" y="3086257"/>
              <a:ext cx="2050374" cy="1303947"/>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effectLst/>
                  <a:uLnTx/>
                  <a:uFillTx/>
                  <a:latin typeface="Lato"/>
                  <a:ea typeface="Calibri" panose="020F0502020204030204" pitchFamily="34" charset="0"/>
                  <a:cs typeface="Times New Roman" panose="02020603050405020304" pitchFamily="18" charset="0"/>
                </a:rPr>
                <a:t>D&amp;T</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Design a nature area for the school grounds.</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Produce a design for school bins.</a:t>
              </a:r>
            </a:p>
          </p:txBody>
        </p:sp>
      </p:grpSp>
      <p:grpSp>
        <p:nvGrpSpPr>
          <p:cNvPr id="41" name="Group 40">
            <a:extLst>
              <a:ext uri="{FF2B5EF4-FFF2-40B4-BE49-F238E27FC236}">
                <a16:creationId xmlns:a16="http://schemas.microsoft.com/office/drawing/2014/main" id="{BC835DEE-16F3-45F0-8522-E8BE92350E81}"/>
              </a:ext>
            </a:extLst>
          </p:cNvPr>
          <p:cNvGrpSpPr/>
          <p:nvPr/>
        </p:nvGrpSpPr>
        <p:grpSpPr>
          <a:xfrm>
            <a:off x="143541" y="5049371"/>
            <a:ext cx="2740360" cy="2482106"/>
            <a:chOff x="344742" y="5261064"/>
            <a:chExt cx="2740360" cy="2482106"/>
          </a:xfrm>
        </p:grpSpPr>
        <p:pic>
          <p:nvPicPr>
            <p:cNvPr id="27" name="Picture 26" descr="Shape, circle&#10;&#10;Description automatically generated">
              <a:extLst>
                <a:ext uri="{FF2B5EF4-FFF2-40B4-BE49-F238E27FC236}">
                  <a16:creationId xmlns:a16="http://schemas.microsoft.com/office/drawing/2014/main" id="{398FDECC-EFA7-43F1-8A81-1B5145FB67FF}"/>
                </a:ext>
              </a:extLst>
            </p:cNvPr>
            <p:cNvPicPr>
              <a:picLocks noChangeAspect="1"/>
            </p:cNvPicPr>
            <p:nvPr/>
          </p:nvPicPr>
          <p:blipFill>
            <a:blip r:embed="rId4">
              <a:alphaModFix amt="30000"/>
              <a:extLst>
                <a:ext uri="{28A0092B-C50C-407E-A947-70E740481C1C}">
                  <a14:useLocalDpi xmlns:a14="http://schemas.microsoft.com/office/drawing/2010/main" val="0"/>
                </a:ext>
              </a:extLst>
            </a:blip>
            <a:stretch>
              <a:fillRect/>
            </a:stretch>
          </p:blipFill>
          <p:spPr>
            <a:xfrm>
              <a:off x="344742" y="5261064"/>
              <a:ext cx="2740360" cy="2482106"/>
            </a:xfrm>
            <a:prstGeom prst="rect">
              <a:avLst/>
            </a:prstGeom>
          </p:spPr>
        </p:pic>
        <p:sp>
          <p:nvSpPr>
            <p:cNvPr id="29" name="TextBox 28">
              <a:extLst>
                <a:ext uri="{FF2B5EF4-FFF2-40B4-BE49-F238E27FC236}">
                  <a16:creationId xmlns:a16="http://schemas.microsoft.com/office/drawing/2014/main" id="{4912E353-A4E6-4B8B-9753-DE709DDD9FC1}"/>
                </a:ext>
              </a:extLst>
            </p:cNvPr>
            <p:cNvSpPr txBox="1"/>
            <p:nvPr/>
          </p:nvSpPr>
          <p:spPr>
            <a:xfrm>
              <a:off x="630196" y="5713645"/>
              <a:ext cx="2247813" cy="139897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effectLst/>
                  <a:uLnTx/>
                  <a:uFillTx/>
                  <a:latin typeface="Lato"/>
                  <a:ea typeface="Calibri" panose="020F0502020204030204" pitchFamily="34" charset="0"/>
                  <a:cs typeface="Times New Roman" panose="02020603050405020304" pitchFamily="18" charset="0"/>
                </a:rPr>
                <a:t>Math</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Undertake a survey of litter/energy use/minibeasts and produce graphs. These could be repeated later and comparisons can be made.</a:t>
              </a:r>
            </a:p>
          </p:txBody>
        </p:sp>
      </p:grpSp>
      <p:grpSp>
        <p:nvGrpSpPr>
          <p:cNvPr id="40" name="Group 39">
            <a:extLst>
              <a:ext uri="{FF2B5EF4-FFF2-40B4-BE49-F238E27FC236}">
                <a16:creationId xmlns:a16="http://schemas.microsoft.com/office/drawing/2014/main" id="{5BC5301B-1A8E-43EF-9142-822E413FB2A9}"/>
              </a:ext>
            </a:extLst>
          </p:cNvPr>
          <p:cNvGrpSpPr/>
          <p:nvPr/>
        </p:nvGrpSpPr>
        <p:grpSpPr>
          <a:xfrm>
            <a:off x="1997379" y="6553992"/>
            <a:ext cx="2740359" cy="2482106"/>
            <a:chOff x="1754102" y="6993940"/>
            <a:chExt cx="2740359" cy="2482106"/>
          </a:xfrm>
        </p:grpSpPr>
        <p:pic>
          <p:nvPicPr>
            <p:cNvPr id="30" name="Picture 29">
              <a:extLst>
                <a:ext uri="{FF2B5EF4-FFF2-40B4-BE49-F238E27FC236}">
                  <a16:creationId xmlns:a16="http://schemas.microsoft.com/office/drawing/2014/main" id="{368D1994-E404-4A2E-A0F6-A74608037D44}"/>
                </a:ext>
              </a:extLst>
            </p:cNvPr>
            <p:cNvPicPr>
              <a:picLocks noChangeAspect="1"/>
            </p:cNvPicPr>
            <p:nvPr/>
          </p:nvPicPr>
          <p:blipFill>
            <a:blip r:embed="rId6">
              <a:alphaModFix amt="30000"/>
              <a:extLst>
                <a:ext uri="{28A0092B-C50C-407E-A947-70E740481C1C}">
                  <a14:useLocalDpi xmlns:a14="http://schemas.microsoft.com/office/drawing/2010/main" val="0"/>
                </a:ext>
              </a:extLst>
            </a:blip>
            <a:srcRect/>
            <a:stretch/>
          </p:blipFill>
          <p:spPr>
            <a:xfrm>
              <a:off x="1754102" y="6993940"/>
              <a:ext cx="2740359" cy="2482106"/>
            </a:xfrm>
            <a:prstGeom prst="rect">
              <a:avLst/>
            </a:prstGeom>
          </p:spPr>
        </p:pic>
        <p:sp>
          <p:nvSpPr>
            <p:cNvPr id="34" name="TextBox 33">
              <a:extLst>
                <a:ext uri="{FF2B5EF4-FFF2-40B4-BE49-F238E27FC236}">
                  <a16:creationId xmlns:a16="http://schemas.microsoft.com/office/drawing/2014/main" id="{B64E5854-96B2-4B96-B833-A2BD6EE31A1A}"/>
                </a:ext>
              </a:extLst>
            </p:cNvPr>
            <p:cNvSpPr txBox="1"/>
            <p:nvPr/>
          </p:nvSpPr>
          <p:spPr>
            <a:xfrm>
              <a:off x="2182332" y="7504366"/>
              <a:ext cx="2095951" cy="1398973"/>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effectLst/>
                  <a:uLnTx/>
                  <a:uFillTx/>
                  <a:latin typeface="Lato"/>
                  <a:ea typeface="Calibri" panose="020F0502020204030204" pitchFamily="34" charset="0"/>
                  <a:cs typeface="Times New Roman" panose="02020603050405020304" pitchFamily="18" charset="0"/>
                </a:rPr>
                <a:t>ICT</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Use the computer to design a poster, logo or type up a mission statement to be used as the school’s Eco Code.</a:t>
              </a:r>
            </a:p>
          </p:txBody>
        </p:sp>
      </p:grpSp>
      <p:grpSp>
        <p:nvGrpSpPr>
          <p:cNvPr id="38" name="Group 37">
            <a:extLst>
              <a:ext uri="{FF2B5EF4-FFF2-40B4-BE49-F238E27FC236}">
                <a16:creationId xmlns:a16="http://schemas.microsoft.com/office/drawing/2014/main" id="{8A43C688-7130-497E-9239-DB3AF4D18A80}"/>
              </a:ext>
            </a:extLst>
          </p:cNvPr>
          <p:cNvGrpSpPr/>
          <p:nvPr/>
        </p:nvGrpSpPr>
        <p:grpSpPr>
          <a:xfrm>
            <a:off x="3974101" y="5093257"/>
            <a:ext cx="2740359" cy="2482106"/>
            <a:chOff x="6459794" y="2778958"/>
            <a:chExt cx="2740359" cy="2482106"/>
          </a:xfrm>
        </p:grpSpPr>
        <p:pic>
          <p:nvPicPr>
            <p:cNvPr id="21" name="Picture 20">
              <a:extLst>
                <a:ext uri="{FF2B5EF4-FFF2-40B4-BE49-F238E27FC236}">
                  <a16:creationId xmlns:a16="http://schemas.microsoft.com/office/drawing/2014/main" id="{6422B477-CE25-4930-A5B1-D6CD821D4911}"/>
                </a:ext>
              </a:extLst>
            </p:cNvPr>
            <p:cNvPicPr>
              <a:picLocks noChangeAspect="1"/>
            </p:cNvPicPr>
            <p:nvPr/>
          </p:nvPicPr>
          <p:blipFill>
            <a:blip r:embed="rId7">
              <a:alphaModFix amt="30000"/>
              <a:extLst>
                <a:ext uri="{28A0092B-C50C-407E-A947-70E740481C1C}">
                  <a14:useLocalDpi xmlns:a14="http://schemas.microsoft.com/office/drawing/2010/main" val="0"/>
                </a:ext>
              </a:extLst>
            </a:blip>
            <a:srcRect/>
            <a:stretch/>
          </p:blipFill>
          <p:spPr>
            <a:xfrm>
              <a:off x="6459794" y="2778958"/>
              <a:ext cx="2740359" cy="2482106"/>
            </a:xfrm>
            <a:prstGeom prst="rect">
              <a:avLst/>
            </a:prstGeom>
          </p:spPr>
        </p:pic>
        <p:sp>
          <p:nvSpPr>
            <p:cNvPr id="23" name="TextBox 22">
              <a:extLst>
                <a:ext uri="{FF2B5EF4-FFF2-40B4-BE49-F238E27FC236}">
                  <a16:creationId xmlns:a16="http://schemas.microsoft.com/office/drawing/2014/main" id="{46AE24A4-ADA5-461F-A824-E0FC0B1203D5}"/>
                </a:ext>
              </a:extLst>
            </p:cNvPr>
            <p:cNvSpPr txBox="1"/>
            <p:nvPr/>
          </p:nvSpPr>
          <p:spPr>
            <a:xfrm>
              <a:off x="6858000" y="3009460"/>
              <a:ext cx="2147665" cy="1896801"/>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effectLst/>
                  <a:uLnTx/>
                  <a:uFillTx/>
                  <a:latin typeface="Lato"/>
                  <a:ea typeface="Calibri" panose="020F0502020204030204" pitchFamily="34" charset="0"/>
                  <a:cs typeface="Times New Roman" panose="02020603050405020304" pitchFamily="18" charset="0"/>
                </a:rPr>
                <a:t>Science</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Investigate the outdoor areas and suitability of habitats for different species.</a:t>
              </a:r>
            </a:p>
            <a:p>
              <a:pPr marL="171450" marR="0" lvl="0" indent="-171450" algn="l" defTabSz="457200" rtl="0" eaLnBrk="1" fontAlgn="auto" latinLnBrk="0" hangingPunct="1">
                <a:lnSpc>
                  <a:spcPct val="107000"/>
                </a:lnSpc>
                <a:spcBef>
                  <a:spcPts val="0"/>
                </a:spcBef>
                <a:spcAft>
                  <a:spcPts val="800"/>
                </a:spcAft>
                <a:buClrTx/>
                <a:buSzTx/>
                <a:buFontTx/>
                <a:buBlip>
                  <a:blip r:embed="rId5"/>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Learning about the recycling process &amp; link to sorting and material types.</a:t>
              </a:r>
            </a:p>
          </p:txBody>
        </p:sp>
      </p:grpSp>
      <p:sp>
        <p:nvSpPr>
          <p:cNvPr id="10" name="Slide Number Placeholder 9">
            <a:extLst>
              <a:ext uri="{FF2B5EF4-FFF2-40B4-BE49-F238E27FC236}">
                <a16:creationId xmlns:a16="http://schemas.microsoft.com/office/drawing/2014/main" id="{B3C34D20-E4D4-40F2-9612-299E5FC52621}"/>
              </a:ext>
            </a:extLst>
          </p:cNvPr>
          <p:cNvSpPr>
            <a:spLocks noGrp="1"/>
          </p:cNvSpPr>
          <p:nvPr>
            <p:ph type="sldNum" sz="quarter" idx="12"/>
          </p:nvPr>
        </p:nvSpPr>
        <p:spPr/>
        <p:txBody>
          <a:bodyPr/>
          <a:lstStyle/>
          <a:p>
            <a:fld id="{8541A510-031F-4534-A505-28E9065762EF}" type="slidenum">
              <a:rPr lang="en-AU" smtClean="0"/>
              <a:t>3</a:t>
            </a:fld>
            <a:endParaRPr lang="en-AU"/>
          </a:p>
        </p:txBody>
      </p:sp>
      <p:sp>
        <p:nvSpPr>
          <p:cNvPr id="11" name="Footer Placeholder 10">
            <a:extLst>
              <a:ext uri="{FF2B5EF4-FFF2-40B4-BE49-F238E27FC236}">
                <a16:creationId xmlns:a16="http://schemas.microsoft.com/office/drawing/2014/main" id="{5F0A7DC3-90A4-4BFD-9076-81378D232BCF}"/>
              </a:ext>
            </a:extLst>
          </p:cNvPr>
          <p:cNvSpPr>
            <a:spLocks noGrp="1"/>
          </p:cNvSpPr>
          <p:nvPr>
            <p:ph type="ftr" sz="quarter" idx="11"/>
          </p:nvPr>
        </p:nvSpPr>
        <p:spPr/>
        <p:txBody>
          <a:bodyPr/>
          <a:lstStyle/>
          <a:p>
            <a:r>
              <a:rPr lang="en-AU"/>
              <a:t>Step 6 of 7 of the Eco-Schools Framework</a:t>
            </a:r>
          </a:p>
        </p:txBody>
      </p:sp>
      <p:pic>
        <p:nvPicPr>
          <p:cNvPr id="28" name="Picture 2">
            <a:extLst>
              <a:ext uri="{FF2B5EF4-FFF2-40B4-BE49-F238E27FC236}">
                <a16:creationId xmlns:a16="http://schemas.microsoft.com/office/drawing/2014/main" id="{0C09D32C-9859-4108-942B-4D9EF6B3FC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21991" y="8504441"/>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Box 30">
            <a:extLst>
              <a:ext uri="{FF2B5EF4-FFF2-40B4-BE49-F238E27FC236}">
                <a16:creationId xmlns:a16="http://schemas.microsoft.com/office/drawing/2014/main" id="{890C6D40-D6A3-4578-A303-F59A0B9F3268}"/>
              </a:ext>
            </a:extLst>
          </p:cNvPr>
          <p:cNvSpPr txBox="1"/>
          <p:nvPr/>
        </p:nvSpPr>
        <p:spPr>
          <a:xfrm>
            <a:off x="0" y="659814"/>
            <a:ext cx="4843463" cy="372923"/>
          </a:xfrm>
          <a:prstGeom prst="rect">
            <a:avLst/>
          </a:prstGeom>
          <a:noFill/>
        </p:spPr>
        <p:txBody>
          <a:bodyPr wrap="square" rtlCol="0">
            <a:spAutoFit/>
          </a:bodyPr>
          <a:lstStyle/>
          <a:p>
            <a:pPr algn="ctr">
              <a:lnSpc>
                <a:spcPct val="150000"/>
              </a:lnSpc>
            </a:pPr>
            <a:r>
              <a:rPr lang="en-AU" sz="1400" b="1" dirty="0">
                <a:solidFill>
                  <a:schemeClr val="bg1"/>
                </a:solidFill>
                <a:latin typeface="Lato"/>
              </a:rPr>
              <a:t>ECO-SCHOOLS COMMUNITY ACTION DAY IDEAS</a:t>
            </a:r>
          </a:p>
        </p:txBody>
      </p:sp>
    </p:spTree>
    <p:extLst>
      <p:ext uri="{BB962C8B-B14F-4D97-AF65-F5344CB8AC3E}">
        <p14:creationId xmlns:p14="http://schemas.microsoft.com/office/powerpoint/2010/main" val="141889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A304E202-0C12-4F66-9E9B-7D772E860949}"/>
              </a:ext>
            </a:extLst>
          </p:cNvPr>
          <p:cNvSpPr/>
          <p:nvPr/>
        </p:nvSpPr>
        <p:spPr>
          <a:xfrm>
            <a:off x="291828" y="3896484"/>
            <a:ext cx="6329754" cy="1446054"/>
          </a:xfrm>
          <a:prstGeom prst="roundRect">
            <a:avLst>
              <a:gd name="adj" fmla="val 8632"/>
            </a:avLst>
          </a:prstGeom>
          <a:solidFill>
            <a:srgbClr val="EA5A0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457200" rtl="0" eaLnBrk="1" fontAlgn="auto" latinLnBrk="0" hangingPunct="1">
              <a:lnSpc>
                <a:spcPct val="107000"/>
              </a:lnSpc>
              <a:spcBef>
                <a:spcPts val="0"/>
              </a:spcBef>
              <a:spcAft>
                <a:spcPts val="800"/>
              </a:spcAft>
              <a:buClrTx/>
              <a:buSzTx/>
              <a:buFontTx/>
              <a:buBlip>
                <a:blip r:embed="rId2"/>
              </a:buBlip>
              <a:tabLst/>
              <a:defRPr/>
            </a:pPr>
            <a:r>
              <a:rPr kumimoji="0" lang="en-US" sz="1200" b="1"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Eco Open Day</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You could consider holding an event at the school to showcase your achievements to parents and other members of the community. It could also be an opportunity to raise some cash for your eco fund, perhaps by holding a ‘bring and buy’ to recycle unwanted toys, books, clothes etc. You could sell produce from your garden or even goods you’ve made from reused materials. </a:t>
            </a:r>
          </a:p>
        </p:txBody>
      </p:sp>
      <p:sp>
        <p:nvSpPr>
          <p:cNvPr id="4" name="Rectangle: Rounded Corners 3">
            <a:extLst>
              <a:ext uri="{FF2B5EF4-FFF2-40B4-BE49-F238E27FC236}">
                <a16:creationId xmlns:a16="http://schemas.microsoft.com/office/drawing/2014/main" id="{30D3B069-E919-4205-89DC-78F12F1B74A3}"/>
              </a:ext>
            </a:extLst>
          </p:cNvPr>
          <p:cNvSpPr/>
          <p:nvPr/>
        </p:nvSpPr>
        <p:spPr>
          <a:xfrm>
            <a:off x="291828" y="2782881"/>
            <a:ext cx="6329754" cy="921869"/>
          </a:xfrm>
          <a:prstGeom prst="roundRect">
            <a:avLst>
              <a:gd name="adj" fmla="val 8632"/>
            </a:avLst>
          </a:prstGeom>
          <a:solidFill>
            <a:srgbClr val="009934">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457200" rtl="0" eaLnBrk="1" fontAlgn="auto" latinLnBrk="0" hangingPunct="1">
              <a:lnSpc>
                <a:spcPct val="107000"/>
              </a:lnSpc>
              <a:spcBef>
                <a:spcPts val="0"/>
              </a:spcBef>
              <a:spcAft>
                <a:spcPts val="800"/>
              </a:spcAft>
              <a:buClrTx/>
              <a:buSzTx/>
              <a:buFontTx/>
              <a:buBlip>
                <a:blip r:embed="rId3"/>
              </a:buBlip>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 </a:t>
            </a:r>
            <a:r>
              <a:rPr kumimoji="0" lang="en-US" sz="1200" b="1"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Keep Australia Beautiful Week</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Organized by Keep Australia Beautiful every third week of August, this a great opportunity for pupils to take part in a national week of action to clean up local areas.</a:t>
            </a:r>
          </a:p>
        </p:txBody>
      </p:sp>
      <p:pic>
        <p:nvPicPr>
          <p:cNvPr id="5" name="Picture 4" descr="Shape, rectangle&#10;&#10;Description automatically generated">
            <a:extLst>
              <a:ext uri="{FF2B5EF4-FFF2-40B4-BE49-F238E27FC236}">
                <a16:creationId xmlns:a16="http://schemas.microsoft.com/office/drawing/2014/main" id="{C2271018-2736-44F6-972C-DA22A5988C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3488"/>
            <a:ext cx="6858000" cy="1335651"/>
          </a:xfrm>
          <a:prstGeom prst="rect">
            <a:avLst/>
          </a:prstGeom>
        </p:spPr>
      </p:pic>
      <p:sp>
        <p:nvSpPr>
          <p:cNvPr id="7" name="Rectangle: Rounded Corners 6">
            <a:extLst>
              <a:ext uri="{FF2B5EF4-FFF2-40B4-BE49-F238E27FC236}">
                <a16:creationId xmlns:a16="http://schemas.microsoft.com/office/drawing/2014/main" id="{C9055AA4-BACB-48A8-AFCC-3672394C360B}"/>
              </a:ext>
            </a:extLst>
          </p:cNvPr>
          <p:cNvSpPr/>
          <p:nvPr/>
        </p:nvSpPr>
        <p:spPr>
          <a:xfrm>
            <a:off x="-86764" y="1536403"/>
            <a:ext cx="2651785" cy="403856"/>
          </a:xfrm>
          <a:prstGeom prst="roundRect">
            <a:avLst/>
          </a:prstGeom>
          <a:blipFill dpi="0" rotWithShape="1">
            <a:blip r:embed="rId5">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3" name="Subtitle 2">
            <a:extLst>
              <a:ext uri="{FF2B5EF4-FFF2-40B4-BE49-F238E27FC236}">
                <a16:creationId xmlns:a16="http://schemas.microsoft.com/office/drawing/2014/main" id="{F414E2C3-15E5-4E9F-9583-3CDFB853ADF1}"/>
              </a:ext>
            </a:extLst>
          </p:cNvPr>
          <p:cNvSpPr>
            <a:spLocks noGrp="1"/>
          </p:cNvSpPr>
          <p:nvPr>
            <p:ph type="subTitle" idx="1"/>
          </p:nvPr>
        </p:nvSpPr>
        <p:spPr>
          <a:xfrm>
            <a:off x="291828" y="1596921"/>
            <a:ext cx="2273194" cy="320032"/>
          </a:xfrm>
        </p:spPr>
        <p:txBody>
          <a:bodyPr>
            <a:noAutofit/>
          </a:bodyPr>
          <a:lstStyle/>
          <a:p>
            <a:pPr algn="l"/>
            <a:r>
              <a:rPr lang="en-AU" sz="1400" b="1" dirty="0">
                <a:solidFill>
                  <a:schemeClr val="bg1"/>
                </a:solidFill>
                <a:latin typeface="Lato"/>
              </a:rPr>
              <a:t> Community Action Day</a:t>
            </a:r>
          </a:p>
        </p:txBody>
      </p:sp>
      <p:sp>
        <p:nvSpPr>
          <p:cNvPr id="15" name="TextBox 14">
            <a:extLst>
              <a:ext uri="{FF2B5EF4-FFF2-40B4-BE49-F238E27FC236}">
                <a16:creationId xmlns:a16="http://schemas.microsoft.com/office/drawing/2014/main" id="{EB18B2C3-5BE6-4F62-AAEC-83B224772E47}"/>
              </a:ext>
            </a:extLst>
          </p:cNvPr>
          <p:cNvSpPr txBox="1"/>
          <p:nvPr/>
        </p:nvSpPr>
        <p:spPr>
          <a:xfrm>
            <a:off x="371474" y="2024736"/>
            <a:ext cx="6115051" cy="670633"/>
          </a:xfrm>
          <a:prstGeom prst="rect">
            <a:avLst/>
          </a:prstGeom>
          <a:noFill/>
        </p:spPr>
        <p:txBody>
          <a:bodyPr wrap="square">
            <a:spAutoFit/>
          </a:bodyPr>
          <a:lstStyle/>
          <a:p>
            <a:pPr lvl="0">
              <a:lnSpc>
                <a:spcPct val="107000"/>
              </a:lnSpc>
              <a:spcAft>
                <a:spcPts val="800"/>
              </a:spcAft>
            </a:pPr>
            <a:r>
              <a:rPr lang="en-US" sz="1200" dirty="0">
                <a:effectLst/>
                <a:latin typeface="Lato"/>
                <a:ea typeface="Calibri" panose="020F0502020204030204" pitchFamily="34" charset="0"/>
                <a:cs typeface="Times New Roman" panose="02020603050405020304" pitchFamily="18" charset="0"/>
              </a:rPr>
              <a:t>Your school could take their positive environmental ethos out into the community, perhaps by undertaking a litter-pick in local green spaces or even a beach clean-up. It could be an opportunity to form partnerships with local groups and businesses.</a:t>
            </a:r>
          </a:p>
        </p:txBody>
      </p:sp>
      <p:sp>
        <p:nvSpPr>
          <p:cNvPr id="14" name="Rectangle: Rounded Corners 13">
            <a:extLst>
              <a:ext uri="{FF2B5EF4-FFF2-40B4-BE49-F238E27FC236}">
                <a16:creationId xmlns:a16="http://schemas.microsoft.com/office/drawing/2014/main" id="{9647BEDD-A723-47AE-ACE4-382B672A588D}"/>
              </a:ext>
            </a:extLst>
          </p:cNvPr>
          <p:cNvSpPr/>
          <p:nvPr/>
        </p:nvSpPr>
        <p:spPr>
          <a:xfrm>
            <a:off x="264122" y="6635121"/>
            <a:ext cx="6329754" cy="1446055"/>
          </a:xfrm>
          <a:prstGeom prst="roundRect">
            <a:avLst>
              <a:gd name="adj" fmla="val 9780"/>
            </a:avLst>
          </a:prstGeom>
          <a:solidFill>
            <a:srgbClr val="0066C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Guest Speakers</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Many are willing to visit schools to talk about their work and even provide workshops. Take a look at the Eco-Schools website (</a:t>
            </a: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hlinkClick r:id="rId6"/>
              </a:rPr>
              <a:t>www.eco-schoolswales.org</a:t>
            </a: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 for links to possible contacts. Local businesses could also be involved with the school’s environmental work, maybe there is potential for pupils to learn about what environmental activities they are involved with.</a:t>
            </a:r>
          </a:p>
        </p:txBody>
      </p:sp>
      <p:sp>
        <p:nvSpPr>
          <p:cNvPr id="10" name="Rectangle: Rounded Corners 9">
            <a:extLst>
              <a:ext uri="{FF2B5EF4-FFF2-40B4-BE49-F238E27FC236}">
                <a16:creationId xmlns:a16="http://schemas.microsoft.com/office/drawing/2014/main" id="{DBC33CA7-E42A-4A7C-8EDE-CB0F5C948CEC}"/>
              </a:ext>
            </a:extLst>
          </p:cNvPr>
          <p:cNvSpPr/>
          <p:nvPr/>
        </p:nvSpPr>
        <p:spPr>
          <a:xfrm>
            <a:off x="-86764" y="5536368"/>
            <a:ext cx="3168166" cy="403856"/>
          </a:xfrm>
          <a:prstGeom prst="roundRect">
            <a:avLst/>
          </a:prstGeom>
          <a:blipFill dpi="0" rotWithShape="1">
            <a:blip r:embed="rId5">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66CB"/>
              </a:solidFill>
            </a:endParaRPr>
          </a:p>
        </p:txBody>
      </p:sp>
      <p:sp>
        <p:nvSpPr>
          <p:cNvPr id="11" name="Subtitle 2">
            <a:extLst>
              <a:ext uri="{FF2B5EF4-FFF2-40B4-BE49-F238E27FC236}">
                <a16:creationId xmlns:a16="http://schemas.microsoft.com/office/drawing/2014/main" id="{E088F13F-7A7C-47D3-A3CB-09498D2950FE}"/>
              </a:ext>
            </a:extLst>
          </p:cNvPr>
          <p:cNvSpPr txBox="1">
            <a:spLocks/>
          </p:cNvSpPr>
          <p:nvPr/>
        </p:nvSpPr>
        <p:spPr>
          <a:xfrm>
            <a:off x="319691" y="5608108"/>
            <a:ext cx="2761711" cy="32003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AU" sz="1400" b="1" dirty="0">
                <a:solidFill>
                  <a:schemeClr val="bg1"/>
                </a:solidFill>
                <a:latin typeface="Lato"/>
              </a:rPr>
              <a:t> Involve outside organisations</a:t>
            </a:r>
          </a:p>
        </p:txBody>
      </p:sp>
      <p:sp>
        <p:nvSpPr>
          <p:cNvPr id="13" name="TextBox 12">
            <a:extLst>
              <a:ext uri="{FF2B5EF4-FFF2-40B4-BE49-F238E27FC236}">
                <a16:creationId xmlns:a16="http://schemas.microsoft.com/office/drawing/2014/main" id="{805A907D-7665-4CB0-A8A1-D94376C1F04B}"/>
              </a:ext>
            </a:extLst>
          </p:cNvPr>
          <p:cNvSpPr txBox="1"/>
          <p:nvPr/>
        </p:nvSpPr>
        <p:spPr>
          <a:xfrm>
            <a:off x="244019" y="6037435"/>
            <a:ext cx="6115051" cy="473015"/>
          </a:xfrm>
          <a:prstGeom prst="rect">
            <a:avLst/>
          </a:prstGeom>
          <a:noFill/>
        </p:spPr>
        <p:txBody>
          <a:bodyPr wrap="square">
            <a:spAutoFit/>
          </a:bodyPr>
          <a:lstStyle/>
          <a:p>
            <a:pPr lvl="0">
              <a:lnSpc>
                <a:spcPct val="107000"/>
              </a:lnSpc>
              <a:spcAft>
                <a:spcPts val="800"/>
              </a:spcAft>
            </a:pPr>
            <a:r>
              <a:rPr lang="en-US" sz="1200" dirty="0">
                <a:effectLst/>
                <a:latin typeface="Lato"/>
                <a:ea typeface="Calibri" panose="020F0502020204030204" pitchFamily="34" charset="0"/>
                <a:cs typeface="Times New Roman" panose="02020603050405020304" pitchFamily="18" charset="0"/>
              </a:rPr>
              <a:t>There is a wealth of environmental organizations that can provide information and support for schools.</a:t>
            </a:r>
          </a:p>
        </p:txBody>
      </p:sp>
      <p:sp>
        <p:nvSpPr>
          <p:cNvPr id="18" name="Rectangle: Rounded Corners 17">
            <a:extLst>
              <a:ext uri="{FF2B5EF4-FFF2-40B4-BE49-F238E27FC236}">
                <a16:creationId xmlns:a16="http://schemas.microsoft.com/office/drawing/2014/main" id="{9C77D33B-CF35-4717-BCD0-FE2D8A34576F}"/>
              </a:ext>
            </a:extLst>
          </p:cNvPr>
          <p:cNvSpPr/>
          <p:nvPr/>
        </p:nvSpPr>
        <p:spPr>
          <a:xfrm>
            <a:off x="264122" y="8284027"/>
            <a:ext cx="5109544" cy="841567"/>
          </a:xfrm>
          <a:prstGeom prst="roundRect">
            <a:avLst>
              <a:gd name="adj" fmla="val 9780"/>
            </a:avLst>
          </a:prstGeom>
          <a:solidFill>
            <a:srgbClr val="0066C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Campaigns</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Lato"/>
                <a:ea typeface="Calibri" panose="020F0502020204030204" pitchFamily="34" charset="0"/>
                <a:cs typeface="Times New Roman" panose="02020603050405020304" pitchFamily="18" charset="0"/>
              </a:rPr>
              <a:t>Several organizations hold annual campaigns that schools could get involved with.</a:t>
            </a:r>
          </a:p>
        </p:txBody>
      </p:sp>
      <p:sp>
        <p:nvSpPr>
          <p:cNvPr id="17" name="Slide Number Placeholder 16">
            <a:extLst>
              <a:ext uri="{FF2B5EF4-FFF2-40B4-BE49-F238E27FC236}">
                <a16:creationId xmlns:a16="http://schemas.microsoft.com/office/drawing/2014/main" id="{A55B85FA-72E6-4F13-839A-4728D220A2AB}"/>
              </a:ext>
            </a:extLst>
          </p:cNvPr>
          <p:cNvSpPr>
            <a:spLocks noGrp="1"/>
          </p:cNvSpPr>
          <p:nvPr>
            <p:ph type="sldNum" sz="quarter" idx="12"/>
          </p:nvPr>
        </p:nvSpPr>
        <p:spPr/>
        <p:txBody>
          <a:bodyPr/>
          <a:lstStyle/>
          <a:p>
            <a:fld id="{8541A510-031F-4534-A505-28E9065762EF}" type="slidenum">
              <a:rPr lang="en-AU" smtClean="0"/>
              <a:t>4</a:t>
            </a:fld>
            <a:endParaRPr lang="en-AU"/>
          </a:p>
        </p:txBody>
      </p:sp>
      <p:sp>
        <p:nvSpPr>
          <p:cNvPr id="19" name="Footer Placeholder 18">
            <a:extLst>
              <a:ext uri="{FF2B5EF4-FFF2-40B4-BE49-F238E27FC236}">
                <a16:creationId xmlns:a16="http://schemas.microsoft.com/office/drawing/2014/main" id="{7E815B6F-EED8-4982-B009-38936C00E194}"/>
              </a:ext>
            </a:extLst>
          </p:cNvPr>
          <p:cNvSpPr>
            <a:spLocks noGrp="1"/>
          </p:cNvSpPr>
          <p:nvPr>
            <p:ph type="ftr" sz="quarter" idx="11"/>
          </p:nvPr>
        </p:nvSpPr>
        <p:spPr/>
        <p:txBody>
          <a:bodyPr/>
          <a:lstStyle/>
          <a:p>
            <a:r>
              <a:rPr lang="en-AU"/>
              <a:t>Step 6 of 7 of the Eco-Schools Framework</a:t>
            </a:r>
          </a:p>
        </p:txBody>
      </p:sp>
      <p:pic>
        <p:nvPicPr>
          <p:cNvPr id="20" name="Picture 2">
            <a:extLst>
              <a:ext uri="{FF2B5EF4-FFF2-40B4-BE49-F238E27FC236}">
                <a16:creationId xmlns:a16="http://schemas.microsoft.com/office/drawing/2014/main" id="{931C2CB2-515B-4377-BF37-A4DFC916849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21991" y="8504441"/>
            <a:ext cx="764519" cy="76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a:extLst>
              <a:ext uri="{FF2B5EF4-FFF2-40B4-BE49-F238E27FC236}">
                <a16:creationId xmlns:a16="http://schemas.microsoft.com/office/drawing/2014/main" id="{7C62B509-1870-421B-895B-A5C0EA099BF7}"/>
              </a:ext>
            </a:extLst>
          </p:cNvPr>
          <p:cNvSpPr txBox="1"/>
          <p:nvPr/>
        </p:nvSpPr>
        <p:spPr>
          <a:xfrm>
            <a:off x="0" y="659814"/>
            <a:ext cx="4843463" cy="372923"/>
          </a:xfrm>
          <a:prstGeom prst="rect">
            <a:avLst/>
          </a:prstGeom>
          <a:noFill/>
        </p:spPr>
        <p:txBody>
          <a:bodyPr wrap="square" rtlCol="0">
            <a:spAutoFit/>
          </a:bodyPr>
          <a:lstStyle/>
          <a:p>
            <a:pPr algn="ctr">
              <a:lnSpc>
                <a:spcPct val="150000"/>
              </a:lnSpc>
            </a:pPr>
            <a:r>
              <a:rPr lang="en-AU" sz="1400" b="1" dirty="0">
                <a:solidFill>
                  <a:schemeClr val="bg1"/>
                </a:solidFill>
                <a:latin typeface="Lato"/>
              </a:rPr>
              <a:t>ECO-SCHOOLS COMMUNITY ACTION DAY IDEAS</a:t>
            </a:r>
          </a:p>
        </p:txBody>
      </p:sp>
    </p:spTree>
    <p:extLst>
      <p:ext uri="{BB962C8B-B14F-4D97-AF65-F5344CB8AC3E}">
        <p14:creationId xmlns:p14="http://schemas.microsoft.com/office/powerpoint/2010/main" val="9966679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18AB6FC930C1458F0B2003868DB939" ma:contentTypeVersion="13" ma:contentTypeDescription="Create a new document." ma:contentTypeScope="" ma:versionID="ccbb92a6bb128b75f6dc1d38360f729b">
  <xsd:schema xmlns:xsd="http://www.w3.org/2001/XMLSchema" xmlns:xs="http://www.w3.org/2001/XMLSchema" xmlns:p="http://schemas.microsoft.com/office/2006/metadata/properties" xmlns:ns2="e7bbd311-7c6a-4a6d-a9d7-fe612b4bc3b8" xmlns:ns3="82abb688-5f64-4fb1-9676-c705cf6b9871" targetNamespace="http://schemas.microsoft.com/office/2006/metadata/properties" ma:root="true" ma:fieldsID="ad5c7d8690e94fe8b64e4fe625492254" ns2:_="" ns3:_="">
    <xsd:import namespace="e7bbd311-7c6a-4a6d-a9d7-fe612b4bc3b8"/>
    <xsd:import namespace="82abb688-5f64-4fb1-9676-c705cf6b987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bbd311-7c6a-4a6d-a9d7-fe612b4bc3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abb688-5f64-4fb1-9676-c705cf6b987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FA1136-48A5-4BF9-BD6A-4251B463D222}"/>
</file>

<file path=customXml/itemProps2.xml><?xml version="1.0" encoding="utf-8"?>
<ds:datastoreItem xmlns:ds="http://schemas.openxmlformats.org/officeDocument/2006/customXml" ds:itemID="{0EA08AFB-FCBE-44A7-B0F0-04D81071EE29}"/>
</file>

<file path=customXml/itemProps3.xml><?xml version="1.0" encoding="utf-8"?>
<ds:datastoreItem xmlns:ds="http://schemas.openxmlformats.org/officeDocument/2006/customXml" ds:itemID="{65358F28-9556-4293-9F35-B2B1985D664A}"/>
</file>

<file path=docProps/app.xml><?xml version="1.0" encoding="utf-8"?>
<Properties xmlns="http://schemas.openxmlformats.org/officeDocument/2006/extended-properties" xmlns:vt="http://schemas.openxmlformats.org/officeDocument/2006/docPropsVTypes">
  <Template>Office Theme</Template>
  <TotalTime>1137</TotalTime>
  <Words>948</Words>
  <Application>Microsoft Office PowerPoint</Application>
  <PresentationFormat>A4 Paper (210x297 mm)</PresentationFormat>
  <Paragraphs>61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Lato</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Vu</dc:creator>
  <cp:lastModifiedBy>Lisa Vu</cp:lastModifiedBy>
  <cp:revision>106</cp:revision>
  <dcterms:created xsi:type="dcterms:W3CDTF">2021-07-08T06:38:06Z</dcterms:created>
  <dcterms:modified xsi:type="dcterms:W3CDTF">2021-10-18T10:27:58Z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0x010100F818AB6FC930C1458F0B2003868DB939</vt:lpwstr>
  </property>
</Properties>
</file>